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5" r:id="rId4"/>
    <p:sldId id="276" r:id="rId5"/>
    <p:sldId id="277" r:id="rId6"/>
    <p:sldId id="258" r:id="rId7"/>
    <p:sldId id="259" r:id="rId8"/>
    <p:sldId id="260" r:id="rId9"/>
    <p:sldId id="270" r:id="rId10"/>
    <p:sldId id="271" r:id="rId11"/>
    <p:sldId id="265" r:id="rId12"/>
    <p:sldId id="266" r:id="rId13"/>
    <p:sldId id="267" r:id="rId14"/>
    <p:sldId id="273" r:id="rId15"/>
    <p:sldId id="272" r:id="rId16"/>
    <p:sldId id="274" r:id="rId17"/>
    <p:sldId id="279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Microsoft YaHei" pitchFamily="34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99CCFF"/>
    <a:srgbClr val="FF0066"/>
    <a:srgbClr val="FFFF00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4465" autoAdjust="0"/>
  </p:normalViewPr>
  <p:slideViewPr>
    <p:cSldViewPr>
      <p:cViewPr varScale="1">
        <p:scale>
          <a:sx n="77" d="100"/>
          <a:sy n="77" d="100"/>
        </p:scale>
        <p:origin x="600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C3C6D-4F08-4483-850B-5D23238C61FE}" type="doc">
      <dgm:prSet loTypeId="urn:microsoft.com/office/officeart/2005/8/layout/vList3#1" loCatId="list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13B2325C-C1C3-4FA5-9383-26F6ACC1ED25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  <dgm:t>
        <a:bodyPr/>
        <a:lstStyle/>
        <a:p>
          <a:pPr algn="r"/>
          <a:r>
            <a:rPr lang="ru-RU" sz="2800" b="1" i="0" dirty="0">
              <a:solidFill>
                <a:schemeClr val="tx1"/>
              </a:solidFill>
            </a:rPr>
            <a:t>Составление проекта бюджета</a:t>
          </a:r>
          <a:endParaRPr lang="ru-RU" sz="2800" i="0" dirty="0"/>
        </a:p>
      </dgm:t>
    </dgm:pt>
    <dgm:pt modelId="{E69935B3-1DF1-4DD0-A3AF-0850E0BE4AB2}" type="parTrans" cxnId="{04825DA6-F0AD-4783-9057-F9A65ED760C5}">
      <dgm:prSet/>
      <dgm:spPr/>
      <dgm:t>
        <a:bodyPr/>
        <a:lstStyle/>
        <a:p>
          <a:endParaRPr lang="ru-RU"/>
        </a:p>
      </dgm:t>
    </dgm:pt>
    <dgm:pt modelId="{8A6CC376-50B9-4D32-BB10-082549327105}" type="sibTrans" cxnId="{04825DA6-F0AD-4783-9057-F9A65ED760C5}">
      <dgm:prSet/>
      <dgm:spPr/>
      <dgm:t>
        <a:bodyPr/>
        <a:lstStyle/>
        <a:p>
          <a:endParaRPr lang="ru-RU"/>
        </a:p>
      </dgm:t>
    </dgm:pt>
    <dgm:pt modelId="{88B81AE8-A545-41AE-A264-268C7AD2CE5B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r"/>
          <a:r>
            <a:rPr lang="ru-RU" sz="2600" b="1" i="0" dirty="0">
              <a:solidFill>
                <a:schemeClr val="tx1"/>
              </a:solidFill>
            </a:rPr>
            <a:t>Муниципальный финансовый контроль</a:t>
          </a:r>
          <a:endParaRPr lang="ru-RU" sz="2600" i="0" dirty="0"/>
        </a:p>
      </dgm:t>
    </dgm:pt>
    <dgm:pt modelId="{7F8A9B32-FAC7-40DD-9BA5-B87CC492ED59}" type="parTrans" cxnId="{47F5ED5E-4FB9-4B1A-815D-81DB225FB1FC}">
      <dgm:prSet/>
      <dgm:spPr/>
      <dgm:t>
        <a:bodyPr/>
        <a:lstStyle/>
        <a:p>
          <a:endParaRPr lang="ru-RU"/>
        </a:p>
      </dgm:t>
    </dgm:pt>
    <dgm:pt modelId="{573B5D7E-15E0-4B9A-BA4C-87A34935E3E5}" type="sibTrans" cxnId="{47F5ED5E-4FB9-4B1A-815D-81DB225FB1FC}">
      <dgm:prSet/>
      <dgm:spPr/>
      <dgm:t>
        <a:bodyPr/>
        <a:lstStyle/>
        <a:p>
          <a:endParaRPr lang="ru-RU"/>
        </a:p>
      </dgm:t>
    </dgm:pt>
    <dgm:pt modelId="{6235CC9E-8AFE-4B99-AF17-FE67BAB9C948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algn="r"/>
          <a:r>
            <a:rPr lang="ru-RU" sz="2800" b="1" i="0" dirty="0">
              <a:solidFill>
                <a:schemeClr val="tx1"/>
              </a:solidFill>
            </a:rPr>
            <a:t>Исполнение</a:t>
          </a:r>
          <a:r>
            <a:rPr lang="ru-RU" sz="3000" b="1" i="0" dirty="0">
              <a:solidFill>
                <a:schemeClr val="tx1"/>
              </a:solidFill>
            </a:rPr>
            <a:t> бюджета </a:t>
          </a:r>
          <a:endParaRPr lang="ru-RU" sz="3000" i="0" dirty="0"/>
        </a:p>
      </dgm:t>
    </dgm:pt>
    <dgm:pt modelId="{1D61D369-827C-48D2-8E1A-F03238E99B29}" type="parTrans" cxnId="{81BE7DE7-0512-4DAF-ABA7-DDDCB7CA3B14}">
      <dgm:prSet/>
      <dgm:spPr/>
      <dgm:t>
        <a:bodyPr/>
        <a:lstStyle/>
        <a:p>
          <a:endParaRPr lang="ru-RU"/>
        </a:p>
      </dgm:t>
    </dgm:pt>
    <dgm:pt modelId="{F5916C01-CD3C-4D47-81FB-BA9ABFE1EC35}" type="sibTrans" cxnId="{81BE7DE7-0512-4DAF-ABA7-DDDCB7CA3B14}">
      <dgm:prSet/>
      <dgm:spPr/>
      <dgm:t>
        <a:bodyPr/>
        <a:lstStyle/>
        <a:p>
          <a:endParaRPr lang="ru-RU"/>
        </a:p>
      </dgm:t>
    </dgm:pt>
    <dgm:pt modelId="{135B6659-B809-43B8-85D3-9CAF3FC5C70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algn="r"/>
          <a:r>
            <a:rPr lang="ru-RU" sz="2600" b="1" i="0" dirty="0">
              <a:solidFill>
                <a:schemeClr val="tx1"/>
              </a:solidFill>
            </a:rPr>
            <a:t>Рассмотрение и утверждение бюджета</a:t>
          </a:r>
          <a:endParaRPr lang="ru-RU" sz="2600" i="0" dirty="0"/>
        </a:p>
      </dgm:t>
    </dgm:pt>
    <dgm:pt modelId="{26AD786B-F736-45BF-A63A-7EDB6645414B}" type="parTrans" cxnId="{B782A168-5158-4C9D-8E72-635EEE46FCE0}">
      <dgm:prSet/>
      <dgm:spPr/>
      <dgm:t>
        <a:bodyPr/>
        <a:lstStyle/>
        <a:p>
          <a:endParaRPr lang="ru-RU"/>
        </a:p>
      </dgm:t>
    </dgm:pt>
    <dgm:pt modelId="{D77FED07-4C1E-4C99-9F84-95F1A02F5E91}" type="sibTrans" cxnId="{B782A168-5158-4C9D-8E72-635EEE46FCE0}">
      <dgm:prSet/>
      <dgm:spPr/>
      <dgm:t>
        <a:bodyPr/>
        <a:lstStyle/>
        <a:p>
          <a:endParaRPr lang="ru-RU"/>
        </a:p>
      </dgm:t>
    </dgm:pt>
    <dgm:pt modelId="{1F62AEB1-5D95-45AC-BF9B-54F6A885E380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FF6699"/>
        </a:solidFill>
        <a:effectLst/>
      </dgm:spPr>
      <dgm:t>
        <a:bodyPr/>
        <a:lstStyle/>
        <a:p>
          <a:pPr algn="r"/>
          <a:r>
            <a:rPr lang="ru-RU" sz="2400" b="1" dirty="0">
              <a:solidFill>
                <a:schemeClr val="tx1"/>
              </a:solidFill>
              <a:effectLst/>
            </a:rPr>
            <a:t>Состав, внешняя проверка, рассмотрение и</a:t>
          </a:r>
        </a:p>
        <a:p>
          <a:pPr algn="r"/>
          <a:r>
            <a:rPr lang="ru-RU" sz="2400" b="1" dirty="0">
              <a:solidFill>
                <a:schemeClr val="tx1"/>
              </a:solidFill>
              <a:effectLst/>
            </a:rPr>
            <a:t> утверждение бюджетной отчетности</a:t>
          </a:r>
          <a:r>
            <a:rPr lang="ru-RU" sz="2200" b="1" i="0" dirty="0">
              <a:solidFill>
                <a:schemeClr val="tx1"/>
              </a:solidFill>
              <a:effectLst/>
            </a:rPr>
            <a:t>  </a:t>
          </a:r>
          <a:endParaRPr lang="ru-RU" sz="2200" i="0" dirty="0">
            <a:solidFill>
              <a:schemeClr val="tx1"/>
            </a:solidFill>
            <a:effectLst/>
          </a:endParaRPr>
        </a:p>
      </dgm:t>
    </dgm:pt>
    <dgm:pt modelId="{3F6E9737-23C5-4CC5-A0FE-2FB630F76ACF}" type="parTrans" cxnId="{AD4274FC-43CD-4D55-998C-358A1CBE3F2C}">
      <dgm:prSet/>
      <dgm:spPr/>
      <dgm:t>
        <a:bodyPr/>
        <a:lstStyle/>
        <a:p>
          <a:endParaRPr lang="ru-RU"/>
        </a:p>
      </dgm:t>
    </dgm:pt>
    <dgm:pt modelId="{4F37FECB-0207-4BEF-AEA1-872C54487CF5}" type="sibTrans" cxnId="{AD4274FC-43CD-4D55-998C-358A1CBE3F2C}">
      <dgm:prSet/>
      <dgm:spPr/>
      <dgm:t>
        <a:bodyPr/>
        <a:lstStyle/>
        <a:p>
          <a:endParaRPr lang="ru-RU"/>
        </a:p>
      </dgm:t>
    </dgm:pt>
    <dgm:pt modelId="{18CBCD0F-8821-4228-953B-0E0B17D1178C}" type="pres">
      <dgm:prSet presAssocID="{845C3C6D-4F08-4483-850B-5D23238C61FE}" presName="linearFlow" presStyleCnt="0">
        <dgm:presLayoutVars>
          <dgm:dir/>
          <dgm:resizeHandles val="exact"/>
        </dgm:presLayoutVars>
      </dgm:prSet>
      <dgm:spPr/>
    </dgm:pt>
    <dgm:pt modelId="{56176E05-7090-47CA-A33B-A76A5E25F4B1}" type="pres">
      <dgm:prSet presAssocID="{13B2325C-C1C3-4FA5-9383-26F6ACC1ED25}" presName="composite" presStyleCnt="0"/>
      <dgm:spPr/>
    </dgm:pt>
    <dgm:pt modelId="{84F84334-F8D3-42DE-968F-B8667A7F80A1}" type="pres">
      <dgm:prSet presAssocID="{13B2325C-C1C3-4FA5-9383-26F6ACC1ED25}" presName="imgShp" presStyleLbl="fgImgPlace1" presStyleIdx="0" presStyleCnt="5" custScaleX="152142" custScaleY="147557" custLinFactNeighborX="36280" custLinFactNeighborY="-1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8A2B6EB-5EBE-44E0-8F7B-C4CE8F07D7D9}" type="pres">
      <dgm:prSet presAssocID="{13B2325C-C1C3-4FA5-9383-26F6ACC1ED25}" presName="txShp" presStyleLbl="node1" presStyleIdx="0" presStyleCnt="5" custScaleX="124866">
        <dgm:presLayoutVars>
          <dgm:bulletEnabled val="1"/>
        </dgm:presLayoutVars>
      </dgm:prSet>
      <dgm:spPr/>
    </dgm:pt>
    <dgm:pt modelId="{BF81D676-60B7-4D65-9865-3140EAFB2591}" type="pres">
      <dgm:prSet presAssocID="{8A6CC376-50B9-4D32-BB10-082549327105}" presName="spacing" presStyleCnt="0"/>
      <dgm:spPr/>
    </dgm:pt>
    <dgm:pt modelId="{5A499A41-2C4B-4A5D-B718-B90B67B28187}" type="pres">
      <dgm:prSet presAssocID="{135B6659-B809-43B8-85D3-9CAF3FC5C704}" presName="composite" presStyleCnt="0"/>
      <dgm:spPr/>
    </dgm:pt>
    <dgm:pt modelId="{3FDF3625-2CBF-4A55-98D3-972C5F9EBA88}" type="pres">
      <dgm:prSet presAssocID="{135B6659-B809-43B8-85D3-9CAF3FC5C704}" presName="imgShp" presStyleLbl="fgImgPlace1" presStyleIdx="1" presStyleCnt="5" custScaleX="152044" custScaleY="144009" custLinFactNeighborX="-16381" custLinFactNeighborY="-1949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A7E6681-16D0-4B43-B7CD-C4C2F07D1897}" type="pres">
      <dgm:prSet presAssocID="{135B6659-B809-43B8-85D3-9CAF3FC5C704}" presName="txShp" presStyleLbl="node1" presStyleIdx="1" presStyleCnt="5" custScaleX="133418" custLinFactNeighborX="-394" custLinFactNeighborY="-16215">
        <dgm:presLayoutVars>
          <dgm:bulletEnabled val="1"/>
        </dgm:presLayoutVars>
      </dgm:prSet>
      <dgm:spPr/>
    </dgm:pt>
    <dgm:pt modelId="{C6887640-A556-4B59-845D-8210523AE078}" type="pres">
      <dgm:prSet presAssocID="{D77FED07-4C1E-4C99-9F84-95F1A02F5E91}" presName="spacing" presStyleCnt="0"/>
      <dgm:spPr/>
    </dgm:pt>
    <dgm:pt modelId="{147E4B5B-32EC-476F-B30C-026E99BC776E}" type="pres">
      <dgm:prSet presAssocID="{6235CC9E-8AFE-4B99-AF17-FE67BAB9C948}" presName="composite" presStyleCnt="0"/>
      <dgm:spPr/>
    </dgm:pt>
    <dgm:pt modelId="{812DB84B-FB58-414C-B840-087F97FDB062}" type="pres">
      <dgm:prSet presAssocID="{6235CC9E-8AFE-4B99-AF17-FE67BAB9C948}" presName="imgShp" presStyleLbl="fgImgPlace1" presStyleIdx="2" presStyleCnt="5" custScaleX="157837" custScaleY="144608" custLinFactNeighborX="39128" custLinFactNeighborY="-3534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6AA577C-4E68-4EFF-99AF-541C9F3F10D8}" type="pres">
      <dgm:prSet presAssocID="{6235CC9E-8AFE-4B99-AF17-FE67BAB9C948}" presName="txShp" presStyleLbl="node1" presStyleIdx="2" presStyleCnt="5" custScaleX="122648" custLinFactNeighborX="0" custLinFactNeighborY="-37455">
        <dgm:presLayoutVars>
          <dgm:bulletEnabled val="1"/>
        </dgm:presLayoutVars>
      </dgm:prSet>
      <dgm:spPr/>
    </dgm:pt>
    <dgm:pt modelId="{7A176999-50B2-42F0-81DD-ED16CE488C25}" type="pres">
      <dgm:prSet presAssocID="{F5916C01-CD3C-4D47-81FB-BA9ABFE1EC35}" presName="spacing" presStyleCnt="0"/>
      <dgm:spPr/>
    </dgm:pt>
    <dgm:pt modelId="{BD233096-6380-4993-AA3D-3F935D368191}" type="pres">
      <dgm:prSet presAssocID="{1F62AEB1-5D95-45AC-BF9B-54F6A885E380}" presName="composite" presStyleCnt="0"/>
      <dgm:spPr/>
    </dgm:pt>
    <dgm:pt modelId="{AA07A428-4819-49D1-8082-13B4170901F5}" type="pres">
      <dgm:prSet presAssocID="{1F62AEB1-5D95-45AC-BF9B-54F6A885E380}" presName="imgShp" presStyleLbl="fgImgPlace1" presStyleIdx="3" presStyleCnt="5" custScaleX="149099" custScaleY="153298" custLinFactNeighborX="-17854" custLinFactNeighborY="-4124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7610BB9-1A8C-4A04-B987-F3BEB9C84603}" type="pres">
      <dgm:prSet presAssocID="{1F62AEB1-5D95-45AC-BF9B-54F6A885E380}" presName="txShp" presStyleLbl="node1" presStyleIdx="3" presStyleCnt="5" custScaleX="137367" custScaleY="112988" custLinFactNeighborY="-40334">
        <dgm:presLayoutVars>
          <dgm:bulletEnabled val="1"/>
        </dgm:presLayoutVars>
      </dgm:prSet>
      <dgm:spPr/>
    </dgm:pt>
    <dgm:pt modelId="{39961C78-6CEF-4ED3-B8E0-C6EC5641A0FF}" type="pres">
      <dgm:prSet presAssocID="{4F37FECB-0207-4BEF-AEA1-872C54487CF5}" presName="spacing" presStyleCnt="0"/>
      <dgm:spPr/>
    </dgm:pt>
    <dgm:pt modelId="{13A9E5FA-1499-47FB-9616-E990021B86EA}" type="pres">
      <dgm:prSet presAssocID="{88B81AE8-A545-41AE-A264-268C7AD2CE5B}" presName="composite" presStyleCnt="0"/>
      <dgm:spPr/>
    </dgm:pt>
    <dgm:pt modelId="{034F3BA3-61F3-4558-88BF-E9832081CF89}" type="pres">
      <dgm:prSet presAssocID="{88B81AE8-A545-41AE-A264-268C7AD2CE5B}" presName="imgShp" presStyleLbl="fgImgPlace1" presStyleIdx="4" presStyleCnt="5" custScaleX="161742" custScaleY="150730" custLinFactNeighborX="-11532" custLinFactNeighborY="-5584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3717326-8036-476B-A344-B262A26CF66C}" type="pres">
      <dgm:prSet presAssocID="{88B81AE8-A545-41AE-A264-268C7AD2CE5B}" presName="txShp" presStyleLbl="node1" presStyleIdx="4" presStyleCnt="5" custScaleX="134998" custLinFactNeighborY="-60141">
        <dgm:presLayoutVars>
          <dgm:bulletEnabled val="1"/>
        </dgm:presLayoutVars>
      </dgm:prSet>
      <dgm:spPr/>
    </dgm:pt>
  </dgm:ptLst>
  <dgm:cxnLst>
    <dgm:cxn modelId="{C67AEC18-E356-4D0D-83C1-2F0CD3C7C79B}" type="presOf" srcId="{845C3C6D-4F08-4483-850B-5D23238C61FE}" destId="{18CBCD0F-8821-4228-953B-0E0B17D1178C}" srcOrd="0" destOrd="0" presId="urn:microsoft.com/office/officeart/2005/8/layout/vList3#1"/>
    <dgm:cxn modelId="{C9E62B3A-8218-402F-B7EC-3543C92BA818}" type="presOf" srcId="{135B6659-B809-43B8-85D3-9CAF3FC5C704}" destId="{AA7E6681-16D0-4B43-B7CD-C4C2F07D1897}" srcOrd="0" destOrd="0" presId="urn:microsoft.com/office/officeart/2005/8/layout/vList3#1"/>
    <dgm:cxn modelId="{47F5ED5E-4FB9-4B1A-815D-81DB225FB1FC}" srcId="{845C3C6D-4F08-4483-850B-5D23238C61FE}" destId="{88B81AE8-A545-41AE-A264-268C7AD2CE5B}" srcOrd="4" destOrd="0" parTransId="{7F8A9B32-FAC7-40DD-9BA5-B87CC492ED59}" sibTransId="{573B5D7E-15E0-4B9A-BA4C-87A34935E3E5}"/>
    <dgm:cxn modelId="{B782A168-5158-4C9D-8E72-635EEE46FCE0}" srcId="{845C3C6D-4F08-4483-850B-5D23238C61FE}" destId="{135B6659-B809-43B8-85D3-9CAF3FC5C704}" srcOrd="1" destOrd="0" parTransId="{26AD786B-F736-45BF-A63A-7EDB6645414B}" sibTransId="{D77FED07-4C1E-4C99-9F84-95F1A02F5E91}"/>
    <dgm:cxn modelId="{3FEA6D49-8705-499A-9A9F-5CE20CA19C55}" type="presOf" srcId="{6235CC9E-8AFE-4B99-AF17-FE67BAB9C948}" destId="{86AA577C-4E68-4EFF-99AF-541C9F3F10D8}" srcOrd="0" destOrd="0" presId="urn:microsoft.com/office/officeart/2005/8/layout/vList3#1"/>
    <dgm:cxn modelId="{93D99181-C3DD-4E67-A7F4-E19D5291A742}" type="presOf" srcId="{13B2325C-C1C3-4FA5-9383-26F6ACC1ED25}" destId="{18A2B6EB-5EBE-44E0-8F7B-C4CE8F07D7D9}" srcOrd="0" destOrd="0" presId="urn:microsoft.com/office/officeart/2005/8/layout/vList3#1"/>
    <dgm:cxn modelId="{04825DA6-F0AD-4783-9057-F9A65ED760C5}" srcId="{845C3C6D-4F08-4483-850B-5D23238C61FE}" destId="{13B2325C-C1C3-4FA5-9383-26F6ACC1ED25}" srcOrd="0" destOrd="0" parTransId="{E69935B3-1DF1-4DD0-A3AF-0850E0BE4AB2}" sibTransId="{8A6CC376-50B9-4D32-BB10-082549327105}"/>
    <dgm:cxn modelId="{93C2F1DB-8450-4742-8849-3F34286B55D6}" type="presOf" srcId="{88B81AE8-A545-41AE-A264-268C7AD2CE5B}" destId="{93717326-8036-476B-A344-B262A26CF66C}" srcOrd="0" destOrd="0" presId="urn:microsoft.com/office/officeart/2005/8/layout/vList3#1"/>
    <dgm:cxn modelId="{81BE7DE7-0512-4DAF-ABA7-DDDCB7CA3B14}" srcId="{845C3C6D-4F08-4483-850B-5D23238C61FE}" destId="{6235CC9E-8AFE-4B99-AF17-FE67BAB9C948}" srcOrd="2" destOrd="0" parTransId="{1D61D369-827C-48D2-8E1A-F03238E99B29}" sibTransId="{F5916C01-CD3C-4D47-81FB-BA9ABFE1EC35}"/>
    <dgm:cxn modelId="{79A9EEF3-F0C1-475A-8D9E-25581A76B840}" type="presOf" srcId="{1F62AEB1-5D95-45AC-BF9B-54F6A885E380}" destId="{67610BB9-1A8C-4A04-B987-F3BEB9C84603}" srcOrd="0" destOrd="0" presId="urn:microsoft.com/office/officeart/2005/8/layout/vList3#1"/>
    <dgm:cxn modelId="{AD4274FC-43CD-4D55-998C-358A1CBE3F2C}" srcId="{845C3C6D-4F08-4483-850B-5D23238C61FE}" destId="{1F62AEB1-5D95-45AC-BF9B-54F6A885E380}" srcOrd="3" destOrd="0" parTransId="{3F6E9737-23C5-4CC5-A0FE-2FB630F76ACF}" sibTransId="{4F37FECB-0207-4BEF-AEA1-872C54487CF5}"/>
    <dgm:cxn modelId="{BD04DE01-105F-4CC0-9BBA-0ADA12F93AA4}" type="presParOf" srcId="{18CBCD0F-8821-4228-953B-0E0B17D1178C}" destId="{56176E05-7090-47CA-A33B-A76A5E25F4B1}" srcOrd="0" destOrd="0" presId="urn:microsoft.com/office/officeart/2005/8/layout/vList3#1"/>
    <dgm:cxn modelId="{50A32B52-32E7-43D1-BA42-298E414D4854}" type="presParOf" srcId="{56176E05-7090-47CA-A33B-A76A5E25F4B1}" destId="{84F84334-F8D3-42DE-968F-B8667A7F80A1}" srcOrd="0" destOrd="0" presId="urn:microsoft.com/office/officeart/2005/8/layout/vList3#1"/>
    <dgm:cxn modelId="{997CB7D0-81F8-425A-B5FB-39639A96941E}" type="presParOf" srcId="{56176E05-7090-47CA-A33B-A76A5E25F4B1}" destId="{18A2B6EB-5EBE-44E0-8F7B-C4CE8F07D7D9}" srcOrd="1" destOrd="0" presId="urn:microsoft.com/office/officeart/2005/8/layout/vList3#1"/>
    <dgm:cxn modelId="{105164FA-5564-425F-ACD2-D45DA79B8247}" type="presParOf" srcId="{18CBCD0F-8821-4228-953B-0E0B17D1178C}" destId="{BF81D676-60B7-4D65-9865-3140EAFB2591}" srcOrd="1" destOrd="0" presId="urn:microsoft.com/office/officeart/2005/8/layout/vList3#1"/>
    <dgm:cxn modelId="{E468F56D-51D2-4C9E-A1DB-6C0CDB907E9E}" type="presParOf" srcId="{18CBCD0F-8821-4228-953B-0E0B17D1178C}" destId="{5A499A41-2C4B-4A5D-B718-B90B67B28187}" srcOrd="2" destOrd="0" presId="urn:microsoft.com/office/officeart/2005/8/layout/vList3#1"/>
    <dgm:cxn modelId="{A6DFA21F-DCD0-4C95-84ED-8F7BE6A9753E}" type="presParOf" srcId="{5A499A41-2C4B-4A5D-B718-B90B67B28187}" destId="{3FDF3625-2CBF-4A55-98D3-972C5F9EBA88}" srcOrd="0" destOrd="0" presId="urn:microsoft.com/office/officeart/2005/8/layout/vList3#1"/>
    <dgm:cxn modelId="{7C6FE769-C566-4AEC-943D-5A47B44C6BEA}" type="presParOf" srcId="{5A499A41-2C4B-4A5D-B718-B90B67B28187}" destId="{AA7E6681-16D0-4B43-B7CD-C4C2F07D1897}" srcOrd="1" destOrd="0" presId="urn:microsoft.com/office/officeart/2005/8/layout/vList3#1"/>
    <dgm:cxn modelId="{73A806D6-4ACA-437A-B663-4438D1864BD0}" type="presParOf" srcId="{18CBCD0F-8821-4228-953B-0E0B17D1178C}" destId="{C6887640-A556-4B59-845D-8210523AE078}" srcOrd="3" destOrd="0" presId="urn:microsoft.com/office/officeart/2005/8/layout/vList3#1"/>
    <dgm:cxn modelId="{199A950C-9BA9-46CB-989A-3755C00B995D}" type="presParOf" srcId="{18CBCD0F-8821-4228-953B-0E0B17D1178C}" destId="{147E4B5B-32EC-476F-B30C-026E99BC776E}" srcOrd="4" destOrd="0" presId="urn:microsoft.com/office/officeart/2005/8/layout/vList3#1"/>
    <dgm:cxn modelId="{35EA0B30-1FF8-4894-A4CB-8BED89F41E16}" type="presParOf" srcId="{147E4B5B-32EC-476F-B30C-026E99BC776E}" destId="{812DB84B-FB58-414C-B840-087F97FDB062}" srcOrd="0" destOrd="0" presId="urn:microsoft.com/office/officeart/2005/8/layout/vList3#1"/>
    <dgm:cxn modelId="{4D9F7A83-BB56-4FF4-B898-560B209A53E5}" type="presParOf" srcId="{147E4B5B-32EC-476F-B30C-026E99BC776E}" destId="{86AA577C-4E68-4EFF-99AF-541C9F3F10D8}" srcOrd="1" destOrd="0" presId="urn:microsoft.com/office/officeart/2005/8/layout/vList3#1"/>
    <dgm:cxn modelId="{619BE66B-3561-4A8B-B2F1-49AB2FCFE86A}" type="presParOf" srcId="{18CBCD0F-8821-4228-953B-0E0B17D1178C}" destId="{7A176999-50B2-42F0-81DD-ED16CE488C25}" srcOrd="5" destOrd="0" presId="urn:microsoft.com/office/officeart/2005/8/layout/vList3#1"/>
    <dgm:cxn modelId="{45FD0182-DE4A-41C3-A2CE-2B99614CCEDE}" type="presParOf" srcId="{18CBCD0F-8821-4228-953B-0E0B17D1178C}" destId="{BD233096-6380-4993-AA3D-3F935D368191}" srcOrd="6" destOrd="0" presId="urn:microsoft.com/office/officeart/2005/8/layout/vList3#1"/>
    <dgm:cxn modelId="{0FC54169-A3E3-44E1-8B2F-A583483DFDDC}" type="presParOf" srcId="{BD233096-6380-4993-AA3D-3F935D368191}" destId="{AA07A428-4819-49D1-8082-13B4170901F5}" srcOrd="0" destOrd="0" presId="urn:microsoft.com/office/officeart/2005/8/layout/vList3#1"/>
    <dgm:cxn modelId="{FCBE8B57-674A-43CF-9321-D9ADD814ED53}" type="presParOf" srcId="{BD233096-6380-4993-AA3D-3F935D368191}" destId="{67610BB9-1A8C-4A04-B987-F3BEB9C84603}" srcOrd="1" destOrd="0" presId="urn:microsoft.com/office/officeart/2005/8/layout/vList3#1"/>
    <dgm:cxn modelId="{97FC4EAD-9EE2-49CC-B389-8E43ED4A8665}" type="presParOf" srcId="{18CBCD0F-8821-4228-953B-0E0B17D1178C}" destId="{39961C78-6CEF-4ED3-B8E0-C6EC5641A0FF}" srcOrd="7" destOrd="0" presId="urn:microsoft.com/office/officeart/2005/8/layout/vList3#1"/>
    <dgm:cxn modelId="{9F92FFB2-3C2B-405F-AA27-1D0E3DF991D6}" type="presParOf" srcId="{18CBCD0F-8821-4228-953B-0E0B17D1178C}" destId="{13A9E5FA-1499-47FB-9616-E990021B86EA}" srcOrd="8" destOrd="0" presId="urn:microsoft.com/office/officeart/2005/8/layout/vList3#1"/>
    <dgm:cxn modelId="{B26110F4-15A4-4DFF-BE6F-4F07F0423DC0}" type="presParOf" srcId="{13A9E5FA-1499-47FB-9616-E990021B86EA}" destId="{034F3BA3-61F3-4558-88BF-E9832081CF89}" srcOrd="0" destOrd="0" presId="urn:microsoft.com/office/officeart/2005/8/layout/vList3#1"/>
    <dgm:cxn modelId="{BE27E12E-0D11-45A8-9170-108EDCE9314B}" type="presParOf" srcId="{13A9E5FA-1499-47FB-9616-E990021B86EA}" destId="{93717326-8036-476B-A344-B262A26CF66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2B6EB-5EBE-44E0-8F7B-C4CE8F07D7D9}">
      <dsp:nvSpPr>
        <dsp:cNvPr id="0" name=""/>
        <dsp:cNvSpPr/>
      </dsp:nvSpPr>
      <dsp:spPr>
        <a:xfrm rot="10800000">
          <a:off x="775599" y="163278"/>
          <a:ext cx="7592801" cy="683545"/>
        </a:xfrm>
        <a:prstGeom prst="homePlat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1424" tIns="106680" rIns="199136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>
              <a:solidFill>
                <a:schemeClr val="tx1"/>
              </a:solidFill>
            </a:rPr>
            <a:t>Составление проекта бюджета</a:t>
          </a:r>
          <a:endParaRPr lang="ru-RU" sz="2800" i="0" kern="1200" dirty="0"/>
        </a:p>
      </dsp:txBody>
      <dsp:txXfrm rot="10800000">
        <a:off x="946485" y="163278"/>
        <a:ext cx="7421915" cy="683545"/>
      </dsp:txXfrm>
    </dsp:sp>
    <dsp:sp modelId="{84F84334-F8D3-42DE-968F-B8667A7F80A1}">
      <dsp:nvSpPr>
        <dsp:cNvPr id="0" name=""/>
        <dsp:cNvSpPr/>
      </dsp:nvSpPr>
      <dsp:spPr>
        <a:xfrm>
          <a:off x="1259630" y="3"/>
          <a:ext cx="1039959" cy="10086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E6681-16D0-4B43-B7CD-C4C2F07D1897}">
      <dsp:nvSpPr>
        <dsp:cNvPr id="0" name=""/>
        <dsp:cNvSpPr/>
      </dsp:nvSpPr>
      <dsp:spPr>
        <a:xfrm rot="10800000">
          <a:off x="491627" y="1252977"/>
          <a:ext cx="8112828" cy="683545"/>
        </a:xfrm>
        <a:prstGeom prst="homePlat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1424" tIns="99060" rIns="184912" bIns="9906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i="0" kern="1200" dirty="0">
              <a:solidFill>
                <a:schemeClr val="tx1"/>
              </a:solidFill>
            </a:rPr>
            <a:t>Рассмотрение и утверждение бюджета</a:t>
          </a:r>
          <a:endParaRPr lang="ru-RU" sz="2600" i="0" kern="1200" dirty="0"/>
        </a:p>
      </dsp:txBody>
      <dsp:txXfrm rot="10800000">
        <a:off x="662513" y="1252977"/>
        <a:ext cx="7941942" cy="683545"/>
      </dsp:txXfrm>
    </dsp:sp>
    <dsp:sp modelId="{3FDF3625-2CBF-4A55-98D3-972C5F9EBA88}">
      <dsp:nvSpPr>
        <dsp:cNvPr id="0" name=""/>
        <dsp:cNvSpPr/>
      </dsp:nvSpPr>
      <dsp:spPr>
        <a:xfrm>
          <a:off x="900003" y="1080119"/>
          <a:ext cx="1039289" cy="9843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A577C-4E68-4EFF-99AF-541C9F3F10D8}">
      <dsp:nvSpPr>
        <dsp:cNvPr id="0" name=""/>
        <dsp:cNvSpPr/>
      </dsp:nvSpPr>
      <dsp:spPr>
        <a:xfrm rot="10800000">
          <a:off x="843034" y="2298249"/>
          <a:ext cx="7457930" cy="683545"/>
        </a:xfrm>
        <a:prstGeom prst="homePlat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1424" tIns="106680" rIns="199136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>
              <a:solidFill>
                <a:schemeClr val="tx1"/>
              </a:solidFill>
            </a:rPr>
            <a:t>Исполнение</a:t>
          </a:r>
          <a:r>
            <a:rPr lang="ru-RU" sz="3000" b="1" i="0" kern="1200" dirty="0">
              <a:solidFill>
                <a:schemeClr val="tx1"/>
              </a:solidFill>
            </a:rPr>
            <a:t> бюджета </a:t>
          </a:r>
          <a:endParaRPr lang="ru-RU" sz="3000" i="0" kern="1200" dirty="0"/>
        </a:p>
      </dsp:txBody>
      <dsp:txXfrm rot="10800000">
        <a:off x="1013920" y="2298249"/>
        <a:ext cx="7287044" cy="683545"/>
      </dsp:txXfrm>
    </dsp:sp>
    <dsp:sp modelId="{812DB84B-FB58-414C-B840-087F97FDB062}">
      <dsp:nvSpPr>
        <dsp:cNvPr id="0" name=""/>
        <dsp:cNvSpPr/>
      </dsp:nvSpPr>
      <dsp:spPr>
        <a:xfrm>
          <a:off x="1259633" y="2160242"/>
          <a:ext cx="1078887" cy="9884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610BB9-1A8C-4A04-B987-F3BEB9C84603}">
      <dsp:nvSpPr>
        <dsp:cNvPr id="0" name=""/>
        <dsp:cNvSpPr/>
      </dsp:nvSpPr>
      <dsp:spPr>
        <a:xfrm rot="10800000">
          <a:off x="395521" y="3456385"/>
          <a:ext cx="8352957" cy="772324"/>
        </a:xfrm>
        <a:prstGeom prst="homePlate">
          <a:avLst/>
        </a:prstGeom>
        <a:solidFill>
          <a:srgbClr val="FF6699"/>
        </a:solid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1424" tIns="91440" rIns="170688" bIns="9144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effectLst/>
            </a:rPr>
            <a:t>Состав, внешняя проверка, рассмотрение и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effectLst/>
            </a:rPr>
            <a:t> утверждение бюджетной отчетности</a:t>
          </a:r>
          <a:r>
            <a:rPr lang="ru-RU" sz="2200" b="1" i="0" kern="1200" dirty="0">
              <a:solidFill>
                <a:schemeClr val="tx1"/>
              </a:solidFill>
              <a:effectLst/>
            </a:rPr>
            <a:t>  </a:t>
          </a:r>
          <a:endParaRPr lang="ru-RU" sz="2200" i="0" kern="1200" dirty="0">
            <a:solidFill>
              <a:schemeClr val="tx1"/>
            </a:solidFill>
            <a:effectLst/>
          </a:endParaRPr>
        </a:p>
      </dsp:txBody>
      <dsp:txXfrm rot="10800000">
        <a:off x="588602" y="3456385"/>
        <a:ext cx="8159876" cy="772324"/>
      </dsp:txXfrm>
    </dsp:sp>
    <dsp:sp modelId="{AA07A428-4819-49D1-8082-13B4170901F5}">
      <dsp:nvSpPr>
        <dsp:cNvPr id="0" name=""/>
        <dsp:cNvSpPr/>
      </dsp:nvSpPr>
      <dsp:spPr>
        <a:xfrm>
          <a:off x="900000" y="3312369"/>
          <a:ext cx="1019159" cy="104786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17326-8036-476B-A344-B262A26CF66C}">
      <dsp:nvSpPr>
        <dsp:cNvPr id="0" name=""/>
        <dsp:cNvSpPr/>
      </dsp:nvSpPr>
      <dsp:spPr>
        <a:xfrm rot="10800000">
          <a:off x="467547" y="4608513"/>
          <a:ext cx="8208904" cy="683545"/>
        </a:xfrm>
        <a:prstGeom prst="homePlat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1424" tIns="99060" rIns="184912" bIns="9906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i="0" kern="1200" dirty="0">
              <a:solidFill>
                <a:schemeClr val="tx1"/>
              </a:solidFill>
            </a:rPr>
            <a:t>Муниципальный финансовый контроль</a:t>
          </a:r>
          <a:endParaRPr lang="ru-RU" sz="2600" i="0" kern="1200" dirty="0"/>
        </a:p>
      </dsp:txBody>
      <dsp:txXfrm rot="10800000">
        <a:off x="638433" y="4608513"/>
        <a:ext cx="8038018" cy="683545"/>
      </dsp:txXfrm>
    </dsp:sp>
    <dsp:sp modelId="{034F3BA3-61F3-4558-88BF-E9832081CF89}">
      <dsp:nvSpPr>
        <dsp:cNvPr id="0" name=""/>
        <dsp:cNvSpPr/>
      </dsp:nvSpPr>
      <dsp:spPr>
        <a:xfrm>
          <a:off x="900003" y="4464496"/>
          <a:ext cx="1105579" cy="103030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1800">
              <a:ea typeface="Microsoft YaHei" charset="-122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lIns="91440" tIns="45720" rIns="91440" bIns="45720"/>
          <a:lstStyle/>
          <a:p>
            <a:pPr defTabSz="914400" eaLnBrk="1" hangingPunct="1">
              <a:spcBef>
                <a:spcPct val="0"/>
              </a:spcBef>
            </a:pP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lIns="91440" tIns="45720" rIns="91440" bIns="45720"/>
          <a:lstStyle/>
          <a:p>
            <a:pPr defTabSz="914400" eaLnBrk="1" hangingPunct="1">
              <a:spcBef>
                <a:spcPct val="0"/>
              </a:spcBef>
            </a:pPr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21163" cy="316547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B66C-C50F-4E14-944F-6311B6A71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E0609-D5ED-4A7D-B254-FE8F19B6D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7D86A-CBD0-410D-B5A4-3C9444844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E1D82-F26F-4E08-AF0F-9FFD8269B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2D21F-97AF-47DD-A134-C068A9B72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03769-B993-4AF9-ACD6-1B15439F7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29F31-3D0A-4516-8C84-A9EDD3046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F11A0-AC3D-414E-89FB-110C26CD0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B5B32-F9AD-481F-8E0A-AF587BA13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E7944-E045-4F40-AD3A-8827F76A4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0149-8148-4783-8372-EFBB32C52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solidFill>
                  <a:srgbClr val="000000"/>
                </a:solidFill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BF526BB0-D4DE-40D9-ABA3-CA2F6A37B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Microsoft YaHei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icrosoft YaHei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Microsoft YaHei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Microsoft YaHei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Microsoft YaHei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Microsoft YaHei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5888"/>
            <a:ext cx="8229600" cy="5976937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БЮДЖЕТ ДЛЯ ГРАЖДАН</a:t>
            </a:r>
            <a:br>
              <a:rPr lang="ru-RU" sz="4000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муниципального образования </a:t>
            </a:r>
            <a:r>
              <a:rPr lang="ru-RU" sz="4000" dirty="0">
                <a:solidFill>
                  <a:srgbClr val="FF0000"/>
                </a:solidFill>
              </a:rPr>
              <a:t>«</a:t>
            </a:r>
            <a:r>
              <a:rPr lang="ru-RU" sz="4000" dirty="0" err="1">
                <a:solidFill>
                  <a:srgbClr val="FF0000"/>
                </a:solidFill>
              </a:rPr>
              <a:t>Верхнехотемльский</a:t>
            </a:r>
            <a:r>
              <a:rPr lang="ru-RU" sz="4000" dirty="0">
                <a:solidFill>
                  <a:srgbClr val="FF0000"/>
                </a:solidFill>
              </a:rPr>
              <a:t> сельсовет»</a:t>
            </a: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4000" dirty="0">
                <a:solidFill>
                  <a:srgbClr val="FF0000"/>
                </a:solidFill>
              </a:rPr>
              <a:t>Фатежского </a:t>
            </a: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района Курской области на 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>2023</a:t>
            </a:r>
            <a:r>
              <a:rPr lang="ru-RU" sz="4000" dirty="0">
                <a:solidFill>
                  <a:srgbClr val="FF0000"/>
                </a:solidFill>
                <a:latin typeface="Georgia" pitchFamily="18" charset="0"/>
              </a:rPr>
              <a:t> год </a:t>
            </a:r>
            <a:r>
              <a:rPr lang="ru-RU" sz="4000" dirty="0">
                <a:solidFill>
                  <a:srgbClr val="FF0000"/>
                </a:solidFill>
              </a:rPr>
              <a:t>и плановый период 2024-2025гг</a:t>
            </a:r>
            <a:br>
              <a:rPr lang="ru-RU" sz="4900" dirty="0">
                <a:solidFill>
                  <a:srgbClr val="FF0000"/>
                </a:solidFill>
                <a:latin typeface="Georgia" pitchFamily="18" charset="0"/>
              </a:rPr>
            </a:br>
            <a:endParaRPr lang="ru-RU" sz="49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C61E0C"/>
                </a:solidFill>
              </a:rPr>
              <a:t>Доходы бюджета муниципального образования «</a:t>
            </a:r>
            <a:r>
              <a:rPr lang="ru-RU" sz="2800" b="1" i="1" dirty="0" err="1">
                <a:solidFill>
                  <a:srgbClr val="C61E0C"/>
                </a:solidFill>
              </a:rPr>
              <a:t>Верхнехотемльский</a:t>
            </a:r>
            <a:r>
              <a:rPr lang="ru-RU" sz="2800" b="1" i="1" dirty="0">
                <a:solidFill>
                  <a:srgbClr val="C61E0C"/>
                </a:solidFill>
              </a:rPr>
              <a:t> сельсовет» на 2025 год</a:t>
            </a:r>
            <a:br>
              <a:rPr lang="ru-RU" sz="2800" b="1" i="1" dirty="0">
                <a:solidFill>
                  <a:srgbClr val="C61E0C"/>
                </a:solidFill>
              </a:rPr>
            </a:br>
            <a:endParaRPr lang="ru-RU" sz="2800" b="1" i="1" dirty="0">
              <a:solidFill>
                <a:srgbClr val="C61E0C"/>
              </a:solidFill>
            </a:endParaRPr>
          </a:p>
        </p:txBody>
      </p:sp>
      <p:pic>
        <p:nvPicPr>
          <p:cNvPr id="30722" name="Picture 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65263"/>
            <a:ext cx="9144000" cy="5392737"/>
          </a:xfrm>
        </p:spPr>
      </p:pic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395288" y="1557338"/>
            <a:ext cx="8280400" cy="4175125"/>
            <a:chOff x="113" y="1162"/>
            <a:chExt cx="5328" cy="2809"/>
          </a:xfrm>
        </p:grpSpPr>
        <p:cxnSp>
          <p:nvCxnSpPr>
            <p:cNvPr id="30724" name="AutoShape 4"/>
            <p:cNvCxnSpPr>
              <a:cxnSpLocks noChangeShapeType="1"/>
              <a:stCxn id="30730" idx="0"/>
            </p:cNvCxnSpPr>
            <p:nvPr/>
          </p:nvCxnSpPr>
          <p:spPr bwMode="auto">
            <a:xfrm rot="16200000" flipV="1">
              <a:off x="3427" y="1633"/>
              <a:ext cx="565" cy="1867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0725" name="AutoShape 5"/>
            <p:cNvCxnSpPr>
              <a:cxnSpLocks noChangeShapeType="1"/>
              <a:stCxn id="30729" idx="0"/>
            </p:cNvCxnSpPr>
            <p:nvPr/>
          </p:nvCxnSpPr>
          <p:spPr bwMode="auto">
            <a:xfrm rot="16200000" flipV="1">
              <a:off x="2494" y="2567"/>
              <a:ext cx="565" cy="0"/>
            </a:xfrm>
            <a:prstGeom prst="bentConnector2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0726" name="AutoShape 6"/>
            <p:cNvCxnSpPr>
              <a:cxnSpLocks noChangeShapeType="1"/>
              <a:stCxn id="30728" idx="0"/>
            </p:cNvCxnSpPr>
            <p:nvPr/>
          </p:nvCxnSpPr>
          <p:spPr bwMode="auto">
            <a:xfrm rot="-5400000">
              <a:off x="1561" y="1635"/>
              <a:ext cx="565" cy="1864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grpSp>
          <p:nvGrpSpPr>
            <p:cNvPr id="30727" name="AutoShape 7"/>
            <p:cNvGrpSpPr>
              <a:grpSpLocks/>
            </p:cNvGrpSpPr>
            <p:nvPr/>
          </p:nvGrpSpPr>
          <p:grpSpPr bwMode="auto">
            <a:xfrm>
              <a:off x="1958" y="1144"/>
              <a:ext cx="1636" cy="1160"/>
              <a:chOff x="3108960" y="1816608"/>
              <a:chExt cx="2596896" cy="1840992"/>
            </a:xfrm>
          </p:grpSpPr>
          <p:pic>
            <p:nvPicPr>
              <p:cNvPr id="30731" name="AutoShape 7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08960" y="1816608"/>
                <a:ext cx="2596896" cy="1840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732" name="Text Box 11"/>
              <p:cNvSpPr txBox="1">
                <a:spLocks noChangeArrowheads="1"/>
              </p:cNvSpPr>
              <p:nvPr/>
            </p:nvSpPr>
            <p:spPr bwMode="auto">
              <a:xfrm>
                <a:off x="3227026" y="1931625"/>
                <a:ext cx="2361338" cy="1607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algn="ctr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200" b="1" dirty="0">
                    <a:solidFill>
                      <a:srgbClr val="FF0000"/>
                    </a:solidFill>
                    <a:latin typeface="Georgia" pitchFamily="18" charset="0"/>
                  </a:rPr>
                  <a:t>Доходы (всего)</a:t>
                </a:r>
              </a:p>
              <a:p>
                <a:pPr algn="ctr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200" b="1" dirty="0">
                    <a:solidFill>
                      <a:srgbClr val="FF0000"/>
                    </a:solidFill>
                  </a:rPr>
                  <a:t>4235354.00</a:t>
                </a:r>
                <a:r>
                  <a:rPr lang="ru-RU" sz="2200" b="1" dirty="0">
                    <a:solidFill>
                      <a:srgbClr val="FF0000"/>
                    </a:solidFill>
                    <a:latin typeface="Georgia" pitchFamily="18" charset="0"/>
                  </a:rPr>
                  <a:t> руб</a:t>
                </a:r>
                <a:r>
                  <a:rPr lang="ru-RU" sz="2200" b="1" dirty="0">
                    <a:solidFill>
                      <a:srgbClr val="FF0000"/>
                    </a:solidFill>
                  </a:rPr>
                  <a:t>лей в том числе</a:t>
                </a:r>
              </a:p>
            </p:txBody>
          </p:sp>
        </p:grpSp>
        <p:sp>
          <p:nvSpPr>
            <p:cNvPr id="30728" name="AutoShape 8"/>
            <p:cNvSpPr>
              <a:spLocks noChangeArrowheads="1"/>
            </p:cNvSpPr>
            <p:nvPr/>
          </p:nvSpPr>
          <p:spPr bwMode="auto">
            <a:xfrm>
              <a:off x="113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Налоговые 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1018552.00</a:t>
              </a:r>
            </a:p>
          </p:txBody>
        </p:sp>
        <p:sp>
          <p:nvSpPr>
            <p:cNvPr id="30729" name="AutoShape 9"/>
            <p:cNvSpPr>
              <a:spLocks noChangeArrowheads="1"/>
            </p:cNvSpPr>
            <p:nvPr/>
          </p:nvSpPr>
          <p:spPr bwMode="auto">
            <a:xfrm>
              <a:off x="1978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Неналоговые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</a:rPr>
                <a:t>2702500.00</a:t>
              </a:r>
              <a:endParaRPr lang="ru-RU" sz="2000" b="1" dirty="0">
                <a:solidFill>
                  <a:srgbClr val="FF0000"/>
                </a:solidFill>
                <a:latin typeface="Georgia" pitchFamily="18" charset="0"/>
              </a:endParaRPr>
            </a:p>
          </p:txBody>
        </p:sp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>
              <a:off x="3844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Безвозмездные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 поступления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</a:rPr>
                <a:t>514302,00руб.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9144000" cy="714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333375"/>
            <a:ext cx="8302625" cy="151130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РАСХОДЫ </a:t>
            </a:r>
            <a:r>
              <a:rPr lang="ru-RU" sz="2000" b="1" dirty="0">
                <a:solidFill>
                  <a:srgbClr val="FF0000"/>
                </a:solidFill>
              </a:rPr>
              <a:t>БЮДЖЕТА МУНИЦИПАЛЬНОГО ОБРАЗОВАНИЯ «ВЕРХНЕХОТЕМЛЬСКИЙ СЕЛЬСОВЕТ» 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ФАТЕЖСКОГО РАЙОНА  КУРСКОЙ ОБЛАСТИ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НА 2023 ГОД И ПЛАНОВЫЙ ПЕРИОД 2024 И 2025 ГОДОВ (</a:t>
            </a:r>
            <a:r>
              <a:rPr lang="ru-RU" sz="2000" b="1" dirty="0">
                <a:solidFill>
                  <a:srgbClr val="FF0000"/>
                </a:solidFill>
                <a:latin typeface="Georgia" pitchFamily="18" charset="0"/>
              </a:rPr>
              <a:t>руб.)</a:t>
            </a:r>
          </a:p>
        </p:txBody>
      </p:sp>
      <p:graphicFrame>
        <p:nvGraphicFramePr>
          <p:cNvPr id="30791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116328"/>
              </p:ext>
            </p:extLst>
          </p:nvPr>
        </p:nvGraphicFramePr>
        <p:xfrm>
          <a:off x="395288" y="1989138"/>
          <a:ext cx="8231187" cy="620859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8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  <a:cs typeface="Times New Roman" pitchFamily="18" charset="0"/>
                        </a:rPr>
                        <a:t>Показатели </a:t>
                      </a:r>
                    </a:p>
                  </a:txBody>
                  <a:tcPr marL="90000" marR="90000" marT="69474" marB="46796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2023 год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2024 год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2025 год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Условно утвержденные расходы</a:t>
                      </a:r>
                    </a:p>
                  </a:txBody>
                  <a:tcPr marL="90000" marR="90000" marT="69474" marB="46796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-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38873,00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76087,00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90000" marR="90000" marT="69474" marB="46796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3825120,00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3763166,00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3730791,00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Осуществление</a:t>
                      </a: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 первичного воинского учета на территориях, где отсутствуют военные комиссариаты</a:t>
                      </a: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 pitchFamily="34" charset="-122"/>
                        <a:cs typeface="Times New Roman" pitchFamily="18" charset="0"/>
                      </a:endParaRPr>
                    </a:p>
                  </a:txBody>
                  <a:tcPr marL="90000" marR="90000" marT="69474" marB="46796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112126,00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117305,00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121540,00,00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90000" marR="90000" marT="69474" marB="46796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12000.00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12000.00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12000.00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6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Профилактика преступлений и иных правонарушений, противодействие наркомании, терроризму и экстремизму на территории  МО</a:t>
                      </a:r>
                    </a:p>
                  </a:txBody>
                  <a:tcPr marL="90000" marR="90000" marT="69474" marB="46796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2000.00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2000.00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2000.00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Развитие малого и среднего предпринимательства» (2019-2021 гг)</a:t>
                      </a:r>
                    </a:p>
                  </a:txBody>
                  <a:tcPr marL="90000" marR="90000" marT="69474" marB="46796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1000.00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1000.00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1000.00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Социальная политика</a:t>
                      </a:r>
                    </a:p>
                  </a:txBody>
                  <a:tcPr marL="90000" marR="90000" marT="69474" marB="46796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368023.00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368023,00</a:t>
                      </a:r>
                    </a:p>
                  </a:txBody>
                  <a:tcPr marL="90000" marR="90000" marT="92152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368023,00</a:t>
                      </a:r>
                    </a:p>
                  </a:txBody>
                  <a:tcPr marL="90000" marR="90000" marT="69474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Всего</a:t>
                      </a:r>
                    </a:p>
                  </a:txBody>
                  <a:tcPr marL="90000" marR="90000" marT="69474" marB="46796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4320269,00</a:t>
                      </a:r>
                    </a:p>
                  </a:txBody>
                  <a:tcPr marL="90000" marR="90000" marT="76890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4263494,00</a:t>
                      </a:r>
                    </a:p>
                  </a:txBody>
                  <a:tcPr marL="90000" marR="90000" marT="92152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                   4235354,00</a:t>
                      </a:r>
                    </a:p>
                  </a:txBody>
                  <a:tcPr marL="90000" marR="90000" marT="69474" marB="46796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42888"/>
            <a:ext cx="9144000" cy="1655763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ru-RU" sz="2400" dirty="0">
                <a:solidFill>
                  <a:srgbClr val="1818D2"/>
                </a:solidFill>
                <a:latin typeface="Georgia" pitchFamily="18" charset="0"/>
              </a:rPr>
            </a:br>
            <a:br>
              <a:rPr lang="ru-RU" sz="2400" dirty="0">
                <a:solidFill>
                  <a:srgbClr val="1818D2"/>
                </a:solidFill>
                <a:latin typeface="Georgia" pitchFamily="18" charset="0"/>
              </a:rPr>
            </a:br>
            <a:r>
              <a:rPr lang="ru-RU" sz="1600" b="1" dirty="0">
                <a:solidFill>
                  <a:srgbClr val="996633"/>
                </a:solidFill>
                <a:latin typeface="Times New Roman" pitchFamily="18" charset="0"/>
              </a:rPr>
              <a:t>«ПРОГРАММНАЯ» СТРУКТУРА БЮДЖЕТ МУНИЦИПАЛЬНОГО ОБРАЗОВАНИЯ «ВЕРХНЕХОТЕМЛЬСКИЙ СЕЛЬСОВЕТ» </a:t>
            </a:r>
            <a:br>
              <a:rPr lang="ru-RU" sz="1600" b="1" dirty="0">
                <a:solidFill>
                  <a:srgbClr val="996633"/>
                </a:solidFill>
                <a:latin typeface="Times New Roman" pitchFamily="18" charset="0"/>
              </a:rPr>
            </a:br>
            <a:r>
              <a:rPr lang="ru-RU" sz="1600" b="1" dirty="0">
                <a:solidFill>
                  <a:srgbClr val="996633"/>
                </a:solidFill>
                <a:latin typeface="Times New Roman" pitchFamily="18" charset="0"/>
              </a:rPr>
              <a:t>ФАТЕЖСКОГО РАЙОНА  КУРСКОЙ ОБЛАСТИ</a:t>
            </a:r>
            <a:br>
              <a:rPr lang="ru-RU" sz="1600" b="1" dirty="0">
                <a:solidFill>
                  <a:srgbClr val="996633"/>
                </a:solidFill>
                <a:latin typeface="Times New Roman" pitchFamily="18" charset="0"/>
              </a:rPr>
            </a:br>
            <a:r>
              <a:rPr lang="ru-RU" sz="1600" b="1" dirty="0">
                <a:solidFill>
                  <a:srgbClr val="996633"/>
                </a:solidFill>
                <a:latin typeface="Times New Roman" pitchFamily="18" charset="0"/>
              </a:rPr>
              <a:t>НА 2023 ГОД И ПЛАНОВЫЙ ПЕРИОД 2024 И 2025 ГОДОВ</a:t>
            </a:r>
          </a:p>
        </p:txBody>
      </p:sp>
      <p:graphicFrame>
        <p:nvGraphicFramePr>
          <p:cNvPr id="32819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50778"/>
              </p:ext>
            </p:extLst>
          </p:nvPr>
        </p:nvGraphicFramePr>
        <p:xfrm>
          <a:off x="35496" y="1628775"/>
          <a:ext cx="8967217" cy="4896448"/>
        </p:xfrm>
        <a:graphic>
          <a:graphicData uri="http://schemas.openxmlformats.org/drawingml/2006/table">
            <a:tbl>
              <a:tblPr/>
              <a:tblGrid>
                <a:gridCol w="5904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Показатель</a:t>
                      </a:r>
                    </a:p>
                  </a:txBody>
                  <a:tcPr marL="90000" marR="90000" marT="73437" marB="46798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2023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 год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2024 год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2025год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Расходы на реализацию муниципальных программ, в том числе: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ea typeface="Microsoft YaHei" pitchFamily="34" charset="-122"/>
                      </a:endParaRPr>
                    </a:p>
                  </a:txBody>
                  <a:tcPr marL="90000" marR="90000" marT="73437" marB="46798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394023,00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394023,00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394023,00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2.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«Развитие малого и среднего предпринимательства в  муниципальном образовании «Верхнехотемльский сельсовет» Фатежского района Курской области » (2018-2023 годы)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 </a:t>
                      </a:r>
                    </a:p>
                  </a:txBody>
                  <a:tcPr marL="90000" marR="90000" marT="73437" marB="46798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1000,00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 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1000,00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 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1000,00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 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3.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 «Развитие муниципальной службы в муниципальном образовании «Верхнехотемльский сельсовет» Фатежского района Курской области на 2018-2013 годы»</a:t>
                      </a: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 </a:t>
                      </a:r>
                    </a:p>
                  </a:txBody>
                  <a:tcPr marL="90000" marR="90000" marT="73437" marB="46798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11000.00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1100.00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11000.00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4.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 "Профилактика преступлений и иных правонарушений,пртиводействие наркрмании,терроризму и экстремизму на территории муниципальном образовании "Верхнехотемльский сельсовет" Фатежского района Курской области на 2019-2023 годы"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37" marB="46798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2000,00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 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2000,00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 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2000,00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 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5. 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 «Защита населения и территории от чрезвычайных ситуаций, обеспечение пожарной безопасности и безопасности людей на водных объектах»  Верхнехотемльском сельсовете Фатежского района  Курской области» (2019-2023 г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г)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37" marB="46798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12000,00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 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12000,00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 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  <a:cs typeface="Times New Roman" pitchFamily="18" charset="0"/>
                        </a:rPr>
                        <a:t>12000,00</a:t>
                      </a: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 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6. </a:t>
                      </a: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Times New Roman" pitchFamily="18" charset="0"/>
                        </a:rPr>
                        <a:t>«Социальная поддержка граждан в Верхнехотемльском сельсовете Фатежского района Курской области на 2019-2023годы »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4" charset="-122"/>
                      </a:endParaRPr>
                    </a:p>
                  </a:txBody>
                  <a:tcPr marL="90000" marR="90000" marT="73437" marB="46798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368023.00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368023.00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icrosoft YaHei" pitchFamily="34" charset="-122"/>
                        </a:rPr>
                        <a:t>368023.00</a:t>
                      </a:r>
                    </a:p>
                  </a:txBody>
                  <a:tcPr marL="90000" marR="90000" marT="73437" marB="46798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DA102D"/>
                </a:solidFill>
                <a:latin typeface="Georgia" pitchFamily="18" charset="0"/>
              </a:rPr>
              <a:t>Расходы на общегосударственные вопросы </a:t>
            </a:r>
            <a:br>
              <a:rPr lang="ru-RU" sz="240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400">
                <a:solidFill>
                  <a:srgbClr val="DA102D"/>
                </a:solidFill>
                <a:latin typeface="Georgia" pitchFamily="18" charset="0"/>
              </a:rPr>
              <a:t>муниципального образования «</a:t>
            </a:r>
            <a:r>
              <a:rPr lang="ru-RU" sz="2400">
                <a:solidFill>
                  <a:srgbClr val="DA102D"/>
                </a:solidFill>
              </a:rPr>
              <a:t>Верхнехотемльский сельсовет» Фатежского района</a:t>
            </a:r>
            <a:br>
              <a:rPr lang="ru-RU" sz="2400">
                <a:solidFill>
                  <a:srgbClr val="DA102D"/>
                </a:solidFill>
                <a:latin typeface="Georgia" pitchFamily="18" charset="0"/>
              </a:rPr>
            </a:br>
            <a:r>
              <a:rPr lang="ru-RU" sz="2400">
                <a:solidFill>
                  <a:srgbClr val="DA102D"/>
                </a:solidFill>
                <a:latin typeface="Georgia" pitchFamily="18" charset="0"/>
              </a:rPr>
              <a:t> Курской области (руб</a:t>
            </a:r>
            <a:r>
              <a:rPr lang="ru-RU" sz="2400">
                <a:solidFill>
                  <a:srgbClr val="DA102D"/>
                </a:solidFill>
              </a:rPr>
              <a:t>лей</a:t>
            </a:r>
            <a:r>
              <a:rPr lang="ru-RU" sz="2400">
                <a:solidFill>
                  <a:srgbClr val="DA102D"/>
                </a:solidFill>
                <a:latin typeface="Georgia" pitchFamily="18" charset="0"/>
              </a:rPr>
              <a:t>.)</a:t>
            </a:r>
          </a:p>
        </p:txBody>
      </p:sp>
      <p:graphicFrame>
        <p:nvGraphicFramePr>
          <p:cNvPr id="56365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50361"/>
              </p:ext>
            </p:extLst>
          </p:nvPr>
        </p:nvGraphicFramePr>
        <p:xfrm>
          <a:off x="468313" y="2349500"/>
          <a:ext cx="8424862" cy="4062413"/>
        </p:xfrm>
        <a:graphic>
          <a:graphicData uri="http://schemas.openxmlformats.org/drawingml/2006/table">
            <a:tbl>
              <a:tblPr/>
              <a:tblGrid>
                <a:gridCol w="446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Показатель</a:t>
                      </a:r>
                    </a:p>
                  </a:txBody>
                  <a:tcPr marL="90000" marR="90000" marT="80990" marB="46794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2023 год</a:t>
                      </a:r>
                    </a:p>
                  </a:txBody>
                  <a:tcPr marL="90000" marR="90000" marT="80990" marB="46794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2024год</a:t>
                      </a:r>
                    </a:p>
                  </a:txBody>
                  <a:tcPr marL="90000" marR="90000" marT="80990" marB="46794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2025год</a:t>
                      </a:r>
                    </a:p>
                  </a:txBody>
                  <a:tcPr marL="90000" marR="90000" marT="80990" marB="46794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Общегосударственные вопросы, всего</a:t>
                      </a: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 из них:</a:t>
                      </a:r>
                    </a:p>
                  </a:txBody>
                  <a:tcPr marL="90000" marR="90000" marT="80990" marB="46794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3825120,00</a:t>
                      </a:r>
                    </a:p>
                  </a:txBody>
                  <a:tcPr marL="90000" marR="90000" marT="76887" marB="46794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3763166,00</a:t>
                      </a:r>
                    </a:p>
                  </a:txBody>
                  <a:tcPr marL="90000" marR="90000" marT="76887" marB="46794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3730791,00</a:t>
                      </a:r>
                    </a:p>
                  </a:txBody>
                  <a:tcPr marL="90000" marR="90000" marT="76887" marB="46794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Обеспечение функционирования главы муниципального образования</a:t>
                      </a:r>
                    </a:p>
                  </a:txBody>
                  <a:tcPr marL="90000" marR="90000" marT="80990" marB="46794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601212,00</a:t>
                      </a:r>
                    </a:p>
                  </a:txBody>
                  <a:tcPr marL="90000" marR="90000" marT="80990" marB="46794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601212,00</a:t>
                      </a:r>
                    </a:p>
                  </a:txBody>
                  <a:tcPr marL="90000" marR="90000" marT="80990" marB="46794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601212,00</a:t>
                      </a:r>
                    </a:p>
                  </a:txBody>
                  <a:tcPr marL="90000" marR="90000" marT="80990" marB="46794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5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Обеспечение деятельности администрации</a:t>
                      </a:r>
                    </a:p>
                  </a:txBody>
                  <a:tcPr marL="90000" marR="90000" marT="80990" marB="46794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718217,00</a:t>
                      </a:r>
                    </a:p>
                  </a:txBody>
                  <a:tcPr marL="90000" marR="90000" marT="80990" marB="46794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718217,00</a:t>
                      </a:r>
                    </a:p>
                  </a:txBody>
                  <a:tcPr marL="90000" marR="90000" marT="80990" marB="46794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718217,00</a:t>
                      </a:r>
                    </a:p>
                  </a:txBody>
                  <a:tcPr marL="90000" marR="90000" marT="80990" marB="46794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Microsoft YaHei" pitchFamily="34" charset="-122"/>
                        </a:rPr>
                        <a:t>Другие общегосударственные вопросы</a:t>
                      </a:r>
                    </a:p>
                  </a:txBody>
                  <a:tcPr marL="90000" marR="90000" marT="80990" marB="46794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2486907,00</a:t>
                      </a:r>
                    </a:p>
                  </a:txBody>
                  <a:tcPr marL="90000" marR="90000" marT="80990" marB="46794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2424953,00</a:t>
                      </a:r>
                    </a:p>
                  </a:txBody>
                  <a:tcPr marL="90000" marR="90000" marT="80990" marB="46794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" charset="0"/>
                          <a:ea typeface="Microsoft YaHei" pitchFamily="34" charset="-122"/>
                        </a:rPr>
                        <a:t>2392578,00</a:t>
                      </a:r>
                    </a:p>
                  </a:txBody>
                  <a:tcPr marL="90000" marR="90000" marT="80990" marB="46794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Прогноз социально-экономического развития муниципального образования</a:t>
            </a:r>
            <a:r>
              <a:rPr lang="en-US" sz="1800" b="1" dirty="0"/>
              <a:t> </a:t>
            </a:r>
            <a:r>
              <a:rPr lang="ru-RU" sz="1800" b="1" dirty="0"/>
              <a:t>«</a:t>
            </a:r>
            <a:r>
              <a:rPr lang="ru-RU" sz="1800" b="1" dirty="0" err="1"/>
              <a:t>Верхнехотемльский</a:t>
            </a:r>
            <a:r>
              <a:rPr lang="ru-RU" sz="1800" b="1" dirty="0"/>
              <a:t> сельсовет»</a:t>
            </a:r>
            <a:br>
              <a:rPr lang="ru-RU" sz="1800" b="1" dirty="0"/>
            </a:br>
            <a:r>
              <a:rPr lang="ru-RU" sz="1800" b="1" dirty="0"/>
              <a:t>      Фатежского района Курской области на 2023-2025 годы</a:t>
            </a:r>
            <a:br>
              <a:rPr lang="ru-RU" sz="1800" b="1" dirty="0"/>
            </a:br>
            <a:endParaRPr lang="ru-RU" sz="1800" b="1" dirty="0"/>
          </a:p>
        </p:txBody>
      </p:sp>
      <p:graphicFrame>
        <p:nvGraphicFramePr>
          <p:cNvPr id="52662" name="Group 35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955580"/>
              </p:ext>
            </p:extLst>
          </p:nvPr>
        </p:nvGraphicFramePr>
        <p:xfrm>
          <a:off x="0" y="1196975"/>
          <a:ext cx="9144000" cy="5008245"/>
        </p:xfrm>
        <a:graphic>
          <a:graphicData uri="http://schemas.openxmlformats.org/drawingml/2006/table">
            <a:tbl>
              <a:tblPr/>
              <a:tblGrid>
                <a:gridCol w="135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05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25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24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2862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74638">
                <a:tc row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2021г отчет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2022г оценка</a:t>
                      </a:r>
                    </a:p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2023г прогноз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2024г прогноз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2025г прогноз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 сни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дефлят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 сниж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дефлят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 сниж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дефлят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 сниж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дифлят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 сниж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дифлят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работающих,чел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6835"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 работников бюджетной сферы чел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3180"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Фонд заработной платы тыс руб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9501,8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10416,0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11060,0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11753,0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12492,0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т.ч.работн бюджетной  сферы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7931,2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"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8774,0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9374,0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10018,0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10707,0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Среднемесячная зарплата на 1 работающего руб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30454,5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33384,6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35448,7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37669,9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40038,5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 ч работников бюджетной сферы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31473,0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108,7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34817,5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37198,4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39754,0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42488,1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год отчет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2022год - прогноз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 - прогноз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2024год - прогноз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2025 год - прогноз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инвестиций в основной капитал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 руб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 сни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 руб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 сни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 руб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 сни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 руб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 сни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 руб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Темп роста сни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106,8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103,7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902970" algn="l"/>
                        </a:tabLs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39750" y="-242888"/>
            <a:ext cx="7847013" cy="1401763"/>
          </a:xfrm>
        </p:spPr>
        <p:txBody>
          <a:bodyPr/>
          <a:lstStyle/>
          <a:p>
            <a:br>
              <a:rPr lang="ru-RU" sz="2400" dirty="0">
                <a:solidFill>
                  <a:srgbClr val="33CC33"/>
                </a:solidFill>
                <a:latin typeface="Times New Roman" pitchFamily="18" charset="0"/>
              </a:rPr>
            </a:br>
            <a:r>
              <a:rPr lang="ru-RU" sz="1600" dirty="0">
                <a:solidFill>
                  <a:srgbClr val="0073E5"/>
                </a:solidFill>
                <a:latin typeface="Times New Roman" pitchFamily="18" charset="0"/>
              </a:rPr>
              <a:t>ПОЯСНИТЕЛЬНАЯ ЗАПИСКА                                                                                                   К  ПРОЕКТУ   БЮДЖЕТА  МУНИЦИПАЛЬНОГО ОБРАЗОВАНИЯ  «ВЕРХНЕХОТЕМЛЬСКИЙ СЕЛЬСОВЕТ»  ФАТЕЖСКОГО РАЙОНА КУРСКОЙ ОБЛАСТИ  НА 20</a:t>
            </a:r>
            <a:r>
              <a:rPr lang="en-US" sz="1600" dirty="0">
                <a:solidFill>
                  <a:srgbClr val="0073E5"/>
                </a:solidFill>
                <a:latin typeface="Times New Roman" pitchFamily="18" charset="0"/>
              </a:rPr>
              <a:t>2</a:t>
            </a:r>
            <a:r>
              <a:rPr lang="ru-RU" sz="1600" dirty="0">
                <a:solidFill>
                  <a:srgbClr val="0073E5"/>
                </a:solidFill>
                <a:latin typeface="Times New Roman" pitchFamily="18" charset="0"/>
              </a:rPr>
              <a:t>3 ГОД И ПЛАНОВЫЙ ПЕРИОД 2024 И 2025 ГОДОВ</a:t>
            </a:r>
            <a:br>
              <a:rPr lang="ru-RU" sz="1600" dirty="0">
                <a:solidFill>
                  <a:srgbClr val="0073E5"/>
                </a:solidFill>
                <a:latin typeface="Times New Roman" pitchFamily="18" charset="0"/>
              </a:rPr>
            </a:br>
            <a:endParaRPr lang="ru-RU" sz="1600" dirty="0">
              <a:solidFill>
                <a:srgbClr val="0073E5"/>
              </a:solidFill>
              <a:latin typeface="Times New Roman" pitchFamily="18" charset="0"/>
            </a:endParaRPr>
          </a:p>
        </p:txBody>
      </p:sp>
      <p:sp>
        <p:nvSpPr>
          <p:cNvPr id="4608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981075"/>
            <a:ext cx="9144000" cy="5876925"/>
          </a:xfrm>
          <a:solidFill>
            <a:srgbClr val="99CCFF"/>
          </a:solidFill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Основные направления бюджетной и налоговой политики муниципального образования «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Верхнехотемльский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сельсовет» Фатежского района Курской области на 2023 год и плановый период 2024 и 2025 годов подготовлены в соответствии со статьей 172 Бюджетного кодекса Российской Федерации. Разработка основных направлений бюджетной и налоговой политики муниципального образования «</a:t>
            </a:r>
            <a:r>
              <a:rPr lang="ru-RU" sz="1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Верхнехотемльский</a:t>
            </a:r>
            <a:r>
              <a:rPr lang="ru-RU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сельсовет» Фатежского района Курской области на 2023 год и плановый период 2024 и 2025 годов проведена на основе Основных направлениях бюджетной, налоговой и таможенно-тарифной политики на 2023 год и на плановый период 2024 и 2025 годов Российской Федерации, основные направления  бюджетной и налоговой политики Курской области на 2023 год и на плановый период 2024 и 2025 годов , учтены положения Послания Президента Российской Федерации Федеральному Собранию Российской Федерации от 21 апреля 2021 года , Указов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 и от 21 июля 2020 года № 474 «О национальных целях развития Российской Федерации на период до 2030 года», Единого плана по достижению национальных целей развития РФ на период до 2024года и на плановый период до 2030 года, перечня инициатив в сфере социально-экономического развития, планов первоочередных действий по обеспечению развития российской экономики в условиях внешнего санкционного давления.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Целью основных направлений бюджетной и налоговой политики муниципального образования «</a:t>
            </a:r>
            <a:r>
              <a:rPr lang="ru-RU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Верхнехотемльский</a:t>
            </a:r>
            <a:r>
              <a:rPr lang="ru-RU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сельсовет» Фатежского района Курской области является определение условий, используемых при составлении проекта бюджета муниципального образования «</a:t>
            </a:r>
            <a:r>
              <a:rPr lang="ru-RU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Верхнехотемльский</a:t>
            </a:r>
            <a:r>
              <a:rPr lang="ru-RU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сельсовет» Фатежского района Курской области на 2023 год и плановый период 2024 и 2025 годов, основных подходов к его формированию и общего порядка разработки основных характеристик и прогнозируемых параметров бюджета, а также обеспечение прозрачности и открытости бюджетного планирования.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Задачами основных направлений бюджетной и налоговой политики является определение подходов к планированию доходов и расходов, источников финансирования бюджета, финансовых взаимоотношений с бюджетами муниципального района и бюджетом области.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Бюджетная и налоговая политика призвана способствовать дальнейшему росту уровня жизни населения </a:t>
            </a:r>
            <a:r>
              <a:rPr lang="ru-RU" sz="1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Верхнехотемльского</a:t>
            </a:r>
            <a:r>
              <a:rPr lang="ru-RU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сельсовета Фатежского района Курской области, сохранению стабильности и устойчивости бюджета поселения. </a:t>
            </a:r>
            <a:endParaRPr lang="ru-RU" sz="1100" dirty="0">
              <a:solidFill>
                <a:srgbClr val="FF0000"/>
              </a:solidFill>
              <a:latin typeface="Microsoft YaHei" pitchFamily="34" charset="-122"/>
            </a:endParaRPr>
          </a:p>
          <a:p>
            <a:pPr algn="just"/>
            <a:r>
              <a:rPr lang="ru-RU" sz="1200" dirty="0">
                <a:latin typeface="Microsoft YaHei" pitchFamily="34" charset="-122"/>
              </a:rPr>
              <a:t>	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539750" y="-242888"/>
            <a:ext cx="7847013" cy="1401763"/>
          </a:xfrm>
        </p:spPr>
        <p:txBody>
          <a:bodyPr/>
          <a:lstStyle/>
          <a:p>
            <a:br>
              <a:rPr lang="ru-RU" sz="2400">
                <a:solidFill>
                  <a:srgbClr val="33CC33"/>
                </a:solidFill>
                <a:latin typeface="Times New Roman" pitchFamily="18" charset="0"/>
              </a:rPr>
            </a:br>
            <a:endParaRPr lang="ru-RU" sz="1600">
              <a:solidFill>
                <a:srgbClr val="33CC33"/>
              </a:solidFill>
              <a:latin typeface="Times New Roman" pitchFamily="18" charset="0"/>
            </a:endParaRPr>
          </a:p>
        </p:txBody>
      </p:sp>
      <p:sp>
        <p:nvSpPr>
          <p:cNvPr id="4710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solidFill>
            <a:srgbClr val="99CCFF"/>
          </a:solidFill>
        </p:spPr>
        <p:txBody>
          <a:bodyPr/>
          <a:lstStyle/>
          <a:p>
            <a:pPr algn="just"/>
            <a:r>
              <a:rPr lang="ru-RU" sz="1200" b="1" dirty="0"/>
              <a:t>ПРОГНОЗИРОВАНИЕ ДОХОДОВ</a:t>
            </a:r>
            <a:endParaRPr lang="ru-RU" sz="14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/>
            <a:r>
              <a:rPr lang="ru-RU" dirty="0"/>
              <a:t>	</a:t>
            </a:r>
            <a:r>
              <a:rPr lang="ru-RU" sz="1200" dirty="0"/>
              <a:t>Доходная база  бюджета муниципального образования «</a:t>
            </a:r>
            <a:r>
              <a:rPr lang="ru-RU" sz="1200" dirty="0" err="1"/>
              <a:t>Верхнехотемльский</a:t>
            </a:r>
            <a:r>
              <a:rPr lang="ru-RU" sz="1200" dirty="0"/>
              <a:t> сельсовет» Фатежского района Курской  области на 2023 год и плановый период 2024 и 2025 годов формируется исходя из действующего на момент составления бюджета налогового и бюджетного законодательства и макроэкономических параметров функционирования реального сектора экономики </a:t>
            </a:r>
            <a:r>
              <a:rPr lang="ru-RU" sz="1200" dirty="0" err="1"/>
              <a:t>Верхнехотемльского</a:t>
            </a:r>
            <a:r>
              <a:rPr lang="ru-RU" sz="1200" dirty="0"/>
              <a:t> сельсовета Фатежского района.</a:t>
            </a:r>
            <a:r>
              <a:rPr lang="ru-RU" sz="1200" b="1" dirty="0"/>
              <a:t> </a:t>
            </a:r>
            <a:endParaRPr lang="ru-RU" sz="1200" dirty="0"/>
          </a:p>
          <a:p>
            <a:pPr algn="just"/>
            <a:r>
              <a:rPr lang="ru-RU" sz="1200" dirty="0"/>
              <a:t>	Прогнозирование доходов бюджета муниципального образования «</a:t>
            </a:r>
            <a:r>
              <a:rPr lang="ru-RU" sz="1200" dirty="0" err="1"/>
              <a:t>Верхнехотемльский</a:t>
            </a:r>
            <a:r>
              <a:rPr lang="ru-RU" sz="1200" dirty="0"/>
              <a:t> </a:t>
            </a:r>
            <a:r>
              <a:rPr lang="ru-RU" sz="1200" dirty="0" err="1"/>
              <a:t>сельсоветт</a:t>
            </a:r>
            <a:r>
              <a:rPr lang="ru-RU" sz="1200" dirty="0"/>
              <a:t>» Фатежского района Курской области осуществляется отдельно по каждому виду налога или сбора в условиях хозяйствования поселения (налогооблагаемая база, индексы промышленного  и сельскохозяйственного производства, индексы-дефляторы оптовых цен промышленной продукции, индекс потребительских цен, , фонд заработной платы). </a:t>
            </a:r>
            <a:r>
              <a:rPr lang="ru-RU" sz="1200" b="1" dirty="0"/>
              <a:t>     </a:t>
            </a:r>
            <a:endParaRPr lang="ru-RU" sz="1200" dirty="0"/>
          </a:p>
          <a:p>
            <a:pPr algn="just"/>
            <a:r>
              <a:rPr lang="ru-RU" sz="1200" b="1" dirty="0"/>
              <a:t>ПРОГНОЗИРОВАНИЕ РАСХОДОВ</a:t>
            </a:r>
          </a:p>
          <a:p>
            <a:pPr algn="just"/>
            <a:r>
              <a:rPr lang="ru-RU" sz="1200" dirty="0"/>
              <a:t>Планирование расходов бюджета муниципального образования "</a:t>
            </a:r>
            <a:r>
              <a:rPr lang="ru-RU" sz="1200" dirty="0" err="1"/>
              <a:t>Верхнехотемльский</a:t>
            </a:r>
            <a:r>
              <a:rPr lang="ru-RU" sz="1200" dirty="0"/>
              <a:t> сельсовет" Фатежского района Курской области на 2023 год и плановый период 2024 и 2025 годов осуществляется в рамках муниципальных программ </a:t>
            </a:r>
            <a:r>
              <a:rPr lang="ru-RU" sz="1200" dirty="0" err="1"/>
              <a:t>Верхнехотемльского</a:t>
            </a:r>
            <a:r>
              <a:rPr lang="ru-RU" sz="1200" dirty="0"/>
              <a:t>  сельсовета  и непрограммных мероприятий.</a:t>
            </a:r>
          </a:p>
          <a:p>
            <a:pPr algn="just"/>
            <a:r>
              <a:rPr lang="ru-RU" sz="1200" dirty="0"/>
              <a:t>    </a:t>
            </a:r>
            <a:r>
              <a:rPr lang="ru-RU" dirty="0"/>
              <a:t> </a:t>
            </a:r>
            <a:r>
              <a:rPr lang="ru-RU" sz="1200" dirty="0">
                <a:latin typeface="Microsoft YaHei" pitchFamily="34" charset="-122"/>
              </a:rPr>
              <a:t>В основу формирования  объема и структуры расходов местного бюджета на 2023 год приняты уточненные бюджетные ассигнования на 2022 год по состоянию на 01.10.2021 года,</a:t>
            </a:r>
            <a:r>
              <a:rPr lang="ru-RU" sz="1200" dirty="0"/>
              <a:t> </a:t>
            </a:r>
            <a:r>
              <a:rPr lang="ru-RU" sz="1200" dirty="0">
                <a:latin typeface="Microsoft YaHei" pitchFamily="34" charset="-122"/>
              </a:rPr>
              <a:t>утвержденные решением собрания депутатов </a:t>
            </a:r>
            <a:r>
              <a:rPr lang="ru-RU" sz="1200" dirty="0" err="1">
                <a:latin typeface="Microsoft YaHei" pitchFamily="34" charset="-122"/>
              </a:rPr>
              <a:t>Верхнехотемльского</a:t>
            </a:r>
            <a:r>
              <a:rPr lang="ru-RU" sz="1200" dirty="0">
                <a:latin typeface="Microsoft YaHei" pitchFamily="34" charset="-122"/>
              </a:rPr>
              <a:t> сельсовета Фатежского района №4 от 28 сентября 2022 года "О внесении изменений и дополнений в решение Собрания депутатов </a:t>
            </a:r>
            <a:r>
              <a:rPr lang="ru-RU" sz="1200" dirty="0" err="1">
                <a:latin typeface="Microsoft YaHei" pitchFamily="34" charset="-122"/>
              </a:rPr>
              <a:t>Верхнехотемльского</a:t>
            </a:r>
            <a:r>
              <a:rPr lang="ru-RU" sz="1200" dirty="0">
                <a:latin typeface="Microsoft YaHei" pitchFamily="34" charset="-122"/>
              </a:rPr>
              <a:t> сельсовета Фатежского района Курской области от 23.12.2021 года № 170 «О Бюджете муниципального образования «</a:t>
            </a:r>
            <a:r>
              <a:rPr lang="ru-RU" sz="1200" dirty="0" err="1">
                <a:latin typeface="Microsoft YaHei" pitchFamily="34" charset="-122"/>
              </a:rPr>
              <a:t>Верхнехотемльский</a:t>
            </a:r>
            <a:r>
              <a:rPr lang="ru-RU" sz="1200" dirty="0">
                <a:latin typeface="Microsoft YaHei" pitchFamily="34" charset="-122"/>
              </a:rPr>
              <a:t> сельсовет» Фатежского района Курской области на 2022 год и плановый период 2023 и 2024 годов», с учетом их доведения до уровня 2022 года по расходам длящегося срока действия, за  исключением расходов,  производимых  в 2022 году в соответствии с разовыми решениями о финансировании из бюджета муниципального образования "</a:t>
            </a:r>
            <a:r>
              <a:rPr lang="ru-RU" sz="1200" dirty="0" err="1">
                <a:latin typeface="Microsoft YaHei" pitchFamily="34" charset="-122"/>
              </a:rPr>
              <a:t>Верхнехотемльский</a:t>
            </a:r>
            <a:r>
              <a:rPr lang="ru-RU" sz="1200" dirty="0">
                <a:latin typeface="Microsoft YaHei" pitchFamily="34" charset="-122"/>
              </a:rPr>
              <a:t> сельсовет" Фатежского района Курской области, и расходов на реализацию решений, срок действий которых завершается. В основу формирования расходов 2025 года положены бюджетные ассигнования 2024 года планового периода.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800" b="1" i="1">
                <a:solidFill>
                  <a:srgbClr val="FF0000"/>
                </a:solidFill>
                <a:latin typeface="Constantia" pitchFamily="18" charset="0"/>
              </a:rPr>
              <a:t>КОНТАКТНАЯ ИНФОРМАЦИЯ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14375"/>
            <a:ext cx="9144000" cy="5732463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4000" b="1">
                <a:solidFill>
                  <a:srgbClr val="260CE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АДМИНИСТРАЦИЯ ВЕРХНЕХОТЕМЛЬСКОГО СЕЛЬСОВЕТА ФАТЕЖСКОГО РАЙОНА КУРСКОЙ ОБЛАСТИ</a:t>
            </a:r>
            <a:endParaRPr lang="ru-RU" sz="3600" b="1">
              <a:solidFill>
                <a:srgbClr val="260CE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 defTabSz="914400">
              <a:defRPr/>
            </a:pPr>
            <a:r>
              <a: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307115 , Курская область,</a:t>
            </a:r>
          </a:p>
          <a:p>
            <a:pPr algn="ctr" defTabSz="914400">
              <a:defRPr/>
            </a:pPr>
            <a:r>
              <a: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Фатежский район, д.Верхний Хотемль</a:t>
            </a:r>
            <a:endParaRPr lang="ru-RU" sz="1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algn="ctr" defTabSz="914400">
              <a:defRPr/>
            </a:pPr>
            <a:endParaRPr lang="ru-RU" sz="2000" b="1">
              <a:solidFill>
                <a:srgbClr val="7030A0"/>
              </a:solidFill>
              <a:latin typeface="Trebuchet MS" pitchFamily="34" charset="0"/>
            </a:endParaRPr>
          </a:p>
          <a:p>
            <a:pPr algn="ctr" defTabSz="914400">
              <a:defRPr/>
            </a:pPr>
            <a:r>
              <a:rPr lang="ru-RU" b="1">
                <a:solidFill>
                  <a:schemeClr val="tx1"/>
                </a:solidFill>
                <a:latin typeface="Trebuchet MS" pitchFamily="34" charset="0"/>
              </a:rPr>
              <a:t>ГЛАВА ВЕРХНЕХОТЕМЛЬСКОГО СЕЛЬСОВЕТА</a:t>
            </a:r>
          </a:p>
          <a:p>
            <a:pPr algn="ctr" defTabSz="914400">
              <a:defRPr/>
            </a:pPr>
            <a:r>
              <a:rPr lang="ru-RU" b="1">
                <a:solidFill>
                  <a:schemeClr val="tx1"/>
                </a:solidFill>
                <a:latin typeface="Trebuchet MS" pitchFamily="34" charset="0"/>
              </a:rPr>
              <a:t>ФАТЕЖСКОГО РАЙОНА:</a:t>
            </a:r>
          </a:p>
          <a:p>
            <a:pPr algn="ctr" defTabSz="914400">
              <a:defRPr/>
            </a:pPr>
            <a:r>
              <a:rPr lang="ru-RU" b="1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ru-RU" sz="1800" b="1">
                <a:solidFill>
                  <a:schemeClr val="tx1"/>
                </a:solidFill>
              </a:rPr>
              <a:t>МАТВЕЕВ ГЕННАДИЙ ГЕОРГИЕВИЧ</a:t>
            </a:r>
            <a:endParaRPr lang="ru-RU" sz="1800">
              <a:solidFill>
                <a:schemeClr val="tx1"/>
              </a:solidFill>
            </a:endParaRPr>
          </a:p>
          <a:p>
            <a:pPr algn="ctr" defTabSz="914400">
              <a:defRPr/>
            </a:pPr>
            <a:endParaRPr lang="ru-RU" sz="1800" b="1">
              <a:solidFill>
                <a:srgbClr val="0070C0"/>
              </a:solidFill>
              <a:latin typeface="Trebuchet MS" pitchFamily="34" charset="0"/>
            </a:endParaRPr>
          </a:p>
          <a:p>
            <a:pPr algn="ctr" defTabSz="914400">
              <a:defRPr/>
            </a:pPr>
            <a:r>
              <a:rPr lang="ru-RU" sz="1800" b="1">
                <a:solidFill>
                  <a:schemeClr val="tx1"/>
                </a:solidFill>
              </a:rPr>
              <a:t>Телефон:</a:t>
            </a:r>
            <a:endParaRPr lang="ru-RU" sz="1800">
              <a:solidFill>
                <a:schemeClr val="tx1"/>
              </a:solidFill>
            </a:endParaRPr>
          </a:p>
          <a:p>
            <a:pPr algn="ctr" defTabSz="914400">
              <a:defRPr/>
            </a:pPr>
            <a:r>
              <a:rPr lang="ru-RU" sz="1800">
                <a:solidFill>
                  <a:schemeClr val="tx1"/>
                </a:solidFill>
              </a:rPr>
              <a:t>8(47144) 2-15-06</a:t>
            </a:r>
            <a:endParaRPr lang="ru-RU" sz="1800" b="1">
              <a:solidFill>
                <a:srgbClr val="0070C0"/>
              </a:solidFill>
              <a:latin typeface="Trebuchet MS" pitchFamily="34" charset="0"/>
            </a:endParaRPr>
          </a:p>
          <a:p>
            <a:pPr algn="ctr" defTabSz="914400">
              <a:defRPr/>
            </a:pPr>
            <a:endParaRPr lang="ru-RU" sz="1800" b="1">
              <a:solidFill>
                <a:srgbClr val="0070C0"/>
              </a:solidFill>
              <a:latin typeface="Trebuchet MS" pitchFamily="34" charset="0"/>
            </a:endParaRPr>
          </a:p>
          <a:p>
            <a:pPr algn="ctr" defTabSz="914400">
              <a:defRPr/>
            </a:pPr>
            <a:r>
              <a:rPr lang="en-US" sz="4000" b="1">
                <a:solidFill>
                  <a:schemeClr val="tx1"/>
                </a:solidFill>
                <a:latin typeface="Trebuchet MS" pitchFamily="34" charset="0"/>
              </a:rPr>
              <a:t>e-mail</a:t>
            </a:r>
            <a:r>
              <a:rPr lang="ru-RU" sz="4000" b="1">
                <a:solidFill>
                  <a:schemeClr val="tx1"/>
                </a:solidFill>
                <a:latin typeface="Trebuchet MS" pitchFamily="34" charset="0"/>
              </a:rPr>
              <a:t>:</a:t>
            </a:r>
            <a:r>
              <a:rPr lang="en-US" sz="2000" b="1">
                <a:solidFill>
                  <a:schemeClr val="tx1"/>
                </a:solidFill>
                <a:latin typeface="Trebuchet MS" pitchFamily="34" charset="0"/>
              </a:rPr>
              <a:t>holeml_adm</a:t>
            </a:r>
            <a:r>
              <a:rPr lang="ru-RU" sz="2000">
                <a:solidFill>
                  <a:schemeClr val="tx1"/>
                </a:solidFill>
              </a:rPr>
              <a:t>@mail.ru </a:t>
            </a:r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37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84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84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84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84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84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84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84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84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784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ru-RU" sz="3600">
                <a:solidFill>
                  <a:srgbClr val="FF0000"/>
                </a:solidFill>
                <a:latin typeface="Georgia" pitchFamily="18" charset="0"/>
              </a:rPr>
            </a:br>
            <a:br>
              <a:rPr lang="ru-RU" sz="360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400">
                <a:solidFill>
                  <a:srgbClr val="000066"/>
                </a:solidFill>
                <a:latin typeface="Georgia" pitchFamily="18" charset="0"/>
              </a:rPr>
              <a:t>Муниципальный бюджет – это форма</a:t>
            </a:r>
            <a:br>
              <a:rPr lang="ru-RU" sz="2400">
                <a:solidFill>
                  <a:srgbClr val="000066"/>
                </a:solidFill>
                <a:latin typeface="Georgia" pitchFamily="18" charset="0"/>
              </a:rPr>
            </a:br>
            <a:r>
              <a:rPr lang="ru-RU" sz="2400">
                <a:solidFill>
                  <a:srgbClr val="000066"/>
                </a:solidFill>
                <a:latin typeface="Georgia" pitchFamily="18" charset="0"/>
              </a:rPr>
              <a:t> образования и расходования денежных средств, предназначенных для финансового обеспечения задач и функций органов местного самоуправления</a:t>
            </a:r>
            <a:br>
              <a:rPr lang="ru-RU" sz="3200">
                <a:solidFill>
                  <a:srgbClr val="000066"/>
                </a:solidFill>
                <a:latin typeface="Georgia" pitchFamily="18" charset="0"/>
              </a:rPr>
            </a:br>
            <a:br>
              <a:rPr lang="ru-RU" sz="3200">
                <a:solidFill>
                  <a:srgbClr val="000066"/>
                </a:solidFill>
                <a:latin typeface="Georgia" pitchFamily="18" charset="0"/>
              </a:rPr>
            </a:br>
            <a:endParaRPr lang="ru-RU" sz="320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 rot="-5400000">
            <a:off x="1475582" y="1916906"/>
            <a:ext cx="1727200" cy="3455987"/>
          </a:xfrm>
          <a:prstGeom prst="horizontalScroll">
            <a:avLst>
              <a:gd name="adj" fmla="val 12500"/>
            </a:avLst>
          </a:prstGeom>
          <a:solidFill>
            <a:srgbClr val="EFC7E4">
              <a:alpha val="50195"/>
            </a:srgbClr>
          </a:solidFill>
          <a:ln w="38160" cap="sq">
            <a:solidFill>
              <a:srgbClr val="80008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Georgia" pitchFamily="18" charset="0"/>
              </a:rPr>
              <a:t>Доходы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поступающие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в бюджет денежные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средства в виде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налоговых , неналоговых и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безвозмездных поступлений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 rot="-5400000">
            <a:off x="6084094" y="1989931"/>
            <a:ext cx="1800225" cy="3382963"/>
          </a:xfrm>
          <a:prstGeom prst="horizontalScroll">
            <a:avLst>
              <a:gd name="adj" fmla="val 12500"/>
            </a:avLst>
          </a:prstGeom>
          <a:solidFill>
            <a:srgbClr val="ABBAFB">
              <a:alpha val="50195"/>
            </a:srgbClr>
          </a:solidFill>
          <a:ln w="38160" cap="sq">
            <a:solidFill>
              <a:srgbClr val="000080"/>
            </a:solidFill>
            <a:miter lim="800000"/>
            <a:headEnd/>
            <a:tailEnd/>
          </a:ln>
        </p:spPr>
        <p:txBody>
          <a:bodyPr vert="eaVert"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000000"/>
                </a:solidFill>
                <a:latin typeface="Georgia" pitchFamily="18" charset="0"/>
              </a:rPr>
              <a:t>Расходы бюджета</a:t>
            </a:r>
            <a:r>
              <a:rPr lang="ru-RU">
                <a:solidFill>
                  <a:srgbClr val="000000"/>
                </a:solidFill>
                <a:latin typeface="Georgia" pitchFamily="18" charset="0"/>
              </a:rPr>
              <a:t> – денежные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средства, направляемые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на финансовое обеспечение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задач и функций органов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Georgia" pitchFamily="18" charset="0"/>
              </a:rPr>
              <a:t> местного самоуправления</a:t>
            </a:r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468313" y="4652963"/>
            <a:ext cx="8353425" cy="863600"/>
          </a:xfrm>
          <a:prstGeom prst="horizontalScroll">
            <a:avLst>
              <a:gd name="adj" fmla="val 12500"/>
            </a:avLst>
          </a:prstGeom>
          <a:solidFill>
            <a:srgbClr val="F8BDA6">
              <a:alpha val="50195"/>
            </a:srgbClr>
          </a:solidFill>
          <a:ln w="38160" cap="sq">
            <a:solidFill>
              <a:srgbClr val="CC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Дефицит бюджета</a:t>
            </a:r>
            <a:r>
              <a:rPr lang="ru-RU" sz="1800">
                <a:solidFill>
                  <a:srgbClr val="000000"/>
                </a:solidFill>
                <a:latin typeface="Georgia" pitchFamily="18" charset="0"/>
              </a:rPr>
              <a:t> – превышение расходов бюджета над его доходами</a:t>
            </a: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468313" y="5661025"/>
            <a:ext cx="8353425" cy="863600"/>
          </a:xfrm>
          <a:prstGeom prst="horizontalScroll">
            <a:avLst>
              <a:gd name="adj" fmla="val 12500"/>
            </a:avLst>
          </a:prstGeom>
          <a:solidFill>
            <a:srgbClr val="B4FAA4">
              <a:alpha val="50195"/>
            </a:srgbClr>
          </a:solidFill>
          <a:ln w="38160" cap="sq">
            <a:solidFill>
              <a:srgbClr val="00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700" b="1">
                <a:solidFill>
                  <a:srgbClr val="000000"/>
                </a:solidFill>
                <a:latin typeface="Georgia" pitchFamily="18" charset="0"/>
              </a:rPr>
              <a:t>Профицит бюджета</a:t>
            </a:r>
            <a:r>
              <a:rPr lang="ru-RU" sz="1800">
                <a:solidFill>
                  <a:srgbClr val="000000"/>
                </a:solidFill>
                <a:latin typeface="Georgia" pitchFamily="18" charset="0"/>
              </a:rPr>
              <a:t> – превышение доходов бюджета над его расходами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4807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400">
              <a:defRPr/>
            </a:pP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ahoma" pitchFamily="34" charset="0"/>
              </a:rPr>
              <a:t>            КАКИЕ БЫВАЮТ НАЛОГИ ?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0113"/>
            <a:ext cx="9144000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0113" cy="9001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7885113" y="6669088"/>
            <a:ext cx="12588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800">
                <a:solidFill>
                  <a:schemeClr val="tx1"/>
                </a:solidFill>
                <a:latin typeface="Trebuchet MS" pitchFamily="34" charset="0"/>
              </a:rPr>
              <a:t>©ФинУправление_Уни</a:t>
            </a:r>
            <a:endParaRPr lang="ru-RU" sz="180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9540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just" defTabSz="914400">
              <a:defRPr/>
            </a:pP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ahoma" pitchFamily="34" charset="0"/>
              </a:rPr>
              <a:t>            ЧТО ТАКОЕ МЕЖБЮДЖЕТНЫЕ </a:t>
            </a:r>
          </a:p>
          <a:p>
            <a:pPr algn="ctr" defTabSz="914400">
              <a:defRPr/>
            </a:pP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Tahoma" pitchFamily="34" charset="0"/>
              </a:rPr>
              <a:t>                           ТРАНСФЕРТЫ ?</a:t>
            </a:r>
            <a:endParaRPr lang="ru-RU" sz="28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5"/>
            <a:ext cx="9144000" cy="550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08050" cy="9080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7885113" y="6669088"/>
            <a:ext cx="12588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800">
                <a:solidFill>
                  <a:schemeClr val="tx1"/>
                </a:solidFill>
                <a:latin typeface="Trebuchet MS" pitchFamily="34" charset="0"/>
              </a:rPr>
              <a:t>©ФинУправление_Уни</a:t>
            </a:r>
            <a:endParaRPr lang="ru-RU" sz="180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648072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914400">
              <a:defRPr/>
            </a:pPr>
            <a:r>
              <a:rPr lang="ru-RU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  <a:cs typeface="Arial" charset="0"/>
              </a:rPr>
              <a:t>           КАКИЕ ЭТАПЫ ПРОХОДИТ БЮДЖЕТ 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00113" cy="9001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17" name="Схема 16"/>
          <p:cNvGraphicFramePr/>
          <p:nvPr/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7885113" y="6669088"/>
            <a:ext cx="12588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800">
                <a:solidFill>
                  <a:schemeClr val="tx1"/>
                </a:solidFill>
                <a:latin typeface="Trebuchet MS" pitchFamily="34" charset="0"/>
              </a:rPr>
              <a:t>©ФинУправление_Уни</a:t>
            </a:r>
            <a:endParaRPr lang="ru-RU" sz="1800">
              <a:solidFill>
                <a:schemeClr val="tx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A50021"/>
                </a:solidFill>
                <a:latin typeface="Georgia" pitchFamily="18" charset="0"/>
              </a:rPr>
              <a:t>Составление бюджета основывается на:</a:t>
            </a:r>
            <a:r>
              <a:rPr lang="ru-RU" sz="3600"/>
              <a:t> </a:t>
            </a:r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0" y="1844675"/>
            <a:ext cx="4608513" cy="21605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0066"/>
                </a:solidFill>
                <a:latin typeface="Georgia" pitchFamily="18" charset="0"/>
              </a:rPr>
              <a:t>Бюджетном послании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0066"/>
                </a:solidFill>
                <a:latin typeface="Georgia" pitchFamily="18" charset="0"/>
              </a:rPr>
              <a:t> Президента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0066"/>
                </a:solidFill>
                <a:latin typeface="Georgia" pitchFamily="18" charset="0"/>
              </a:rPr>
              <a:t>Российской Федерации</a:t>
            </a:r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auto">
          <a:xfrm>
            <a:off x="4572000" y="1844675"/>
            <a:ext cx="4572000" cy="2160588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0066"/>
                </a:solidFill>
                <a:latin typeface="Georgia" pitchFamily="18" charset="0"/>
              </a:rPr>
              <a:t>Основных направлениях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0066"/>
                </a:solidFill>
                <a:latin typeface="Georgia" pitchFamily="18" charset="0"/>
              </a:rPr>
              <a:t> бюджетной и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0066"/>
                </a:solidFill>
                <a:latin typeface="Georgia" pitchFamily="18" charset="0"/>
              </a:rPr>
              <a:t>налоговой политики</a:t>
            </a:r>
          </a:p>
        </p:txBody>
      </p:sp>
      <p:sp>
        <p:nvSpPr>
          <p:cNvPr id="23558" name="AutoShape 5"/>
          <p:cNvSpPr>
            <a:spLocks noChangeArrowheads="1"/>
          </p:cNvSpPr>
          <p:nvPr/>
        </p:nvSpPr>
        <p:spPr bwMode="auto">
          <a:xfrm>
            <a:off x="4606925" y="4437063"/>
            <a:ext cx="4537075" cy="2160587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0066"/>
                </a:solidFill>
                <a:latin typeface="Georgia" pitchFamily="18" charset="0"/>
              </a:rPr>
              <a:t>Муниципальных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0066"/>
                </a:solidFill>
                <a:latin typeface="Georgia" pitchFamily="18" charset="0"/>
              </a:rPr>
              <a:t>программах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0066"/>
                </a:solidFill>
              </a:rPr>
              <a:t>Верхнехотемльского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0066"/>
                </a:solidFill>
              </a:rPr>
              <a:t> сельсовета</a:t>
            </a:r>
          </a:p>
        </p:txBody>
      </p:sp>
      <p:sp>
        <p:nvSpPr>
          <p:cNvPr id="23559" name="AutoShape 6"/>
          <p:cNvSpPr>
            <a:spLocks noChangeArrowheads="1"/>
          </p:cNvSpPr>
          <p:nvPr/>
        </p:nvSpPr>
        <p:spPr bwMode="auto">
          <a:xfrm>
            <a:off x="0" y="4437063"/>
            <a:ext cx="4572000" cy="2160587"/>
          </a:xfrm>
          <a:prstGeom prst="ellipseRibbon">
            <a:avLst>
              <a:gd name="adj1" fmla="val 25000"/>
              <a:gd name="adj2" fmla="val 75000"/>
              <a:gd name="adj3" fmla="val 12500"/>
            </a:avLst>
          </a:prstGeom>
          <a:blipFill dpi="0" rotWithShape="0">
            <a:blip r:embed="rId4">
              <a:alphaModFix amt="49000"/>
            </a:blip>
            <a:srcRect/>
            <a:tile tx="0" ty="0" sx="100000" sy="100000" flip="none" algn="tl"/>
          </a:blipFill>
          <a:ln w="38160" cap="sq">
            <a:solidFill>
              <a:srgbClr val="333399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0066"/>
                </a:solidFill>
                <a:latin typeface="Georgia" pitchFamily="18" charset="0"/>
              </a:rPr>
              <a:t>Прогнозе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0066"/>
                </a:solidFill>
                <a:latin typeface="Georgia" pitchFamily="18" charset="0"/>
              </a:rPr>
              <a:t>социально-экономического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0066"/>
                </a:solidFill>
                <a:latin typeface="Georgia" pitchFamily="18" charset="0"/>
              </a:rPr>
              <a:t> развития МО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0066"/>
                </a:solidFill>
              </a:rPr>
              <a:t>«Верхнехотемльский 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b="1">
                <a:solidFill>
                  <a:srgbClr val="FF0066"/>
                </a:solidFill>
              </a:rPr>
              <a:t>сельсовет»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76250"/>
            <a:ext cx="8280400" cy="1512888"/>
          </a:xfrm>
        </p:spPr>
        <p:txBody>
          <a:bodyPr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br>
              <a:rPr lang="ru-RU" sz="3600" dirty="0">
                <a:solidFill>
                  <a:srgbClr val="DA102D"/>
                </a:solidFill>
              </a:rPr>
            </a:br>
            <a:r>
              <a:rPr lang="ru-RU" sz="2400" dirty="0">
                <a:solidFill>
                  <a:srgbClr val="DA102D"/>
                </a:solidFill>
              </a:rPr>
              <a:t>Основные параметры бюджета </a:t>
            </a:r>
            <a:br>
              <a:rPr lang="ru-RU" sz="2400" dirty="0">
                <a:solidFill>
                  <a:srgbClr val="DA102D"/>
                </a:solidFill>
              </a:rPr>
            </a:br>
            <a:r>
              <a:rPr lang="ru-RU" sz="2400" dirty="0">
                <a:solidFill>
                  <a:srgbClr val="DA102D"/>
                </a:solidFill>
              </a:rPr>
              <a:t>муниципального образования </a:t>
            </a:r>
            <a:br>
              <a:rPr lang="ru-RU" sz="2400" dirty="0">
                <a:solidFill>
                  <a:srgbClr val="DA102D"/>
                </a:solidFill>
              </a:rPr>
            </a:br>
            <a:r>
              <a:rPr lang="ru-RU" sz="2400" dirty="0">
                <a:solidFill>
                  <a:srgbClr val="DA102D"/>
                </a:solidFill>
              </a:rPr>
              <a:t>«</a:t>
            </a:r>
            <a:r>
              <a:rPr lang="ru-RU" sz="2400" dirty="0" err="1">
                <a:solidFill>
                  <a:srgbClr val="DA102D"/>
                </a:solidFill>
              </a:rPr>
              <a:t>Верхнехотемльский</a:t>
            </a:r>
            <a:r>
              <a:rPr lang="ru-RU" sz="2400" dirty="0">
                <a:solidFill>
                  <a:srgbClr val="DA102D"/>
                </a:solidFill>
              </a:rPr>
              <a:t> сельсовет» Фатежского района Курской области на 2023 год и плановый период 2024-2025гг</a:t>
            </a:r>
          </a:p>
        </p:txBody>
      </p:sp>
      <p:graphicFrame>
        <p:nvGraphicFramePr>
          <p:cNvPr id="3485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356038"/>
              </p:ext>
            </p:extLst>
          </p:nvPr>
        </p:nvGraphicFramePr>
        <p:xfrm>
          <a:off x="468313" y="2420938"/>
          <a:ext cx="8353425" cy="4187825"/>
        </p:xfrm>
        <a:graphic>
          <a:graphicData uri="http://schemas.openxmlformats.org/drawingml/2006/table">
            <a:tbl>
              <a:tblPr/>
              <a:tblGrid>
                <a:gridCol w="267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2024 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2025 год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Доходы – всего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(рублей)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4320269,00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4263494,00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4235354,00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2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В том числе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собственные доходы (рублей)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3717191,00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3719061,00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3721052,00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Расходы – всего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(рублей)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4320269,00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4263494,00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4235354,00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Дефицит местного бюджета</a:t>
                      </a:r>
                    </a:p>
                  </a:txBody>
                  <a:tcPr marL="90000" marR="90000" marT="8262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itchFamily="34" charset="-122"/>
                        <a:cs typeface="Arial" panose="020B0604020202020204" pitchFamily="34" charset="0"/>
                      </a:endParaRP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itchFamily="34" charset="-122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81000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50000">
                          <a:srgbClr val="BBE0E3"/>
                        </a:gs>
                        <a:gs pos="100000">
                          <a:srgbClr val="333399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</a:rPr>
              <a:t>Доходы бюджета муниципального образования «</a:t>
            </a:r>
            <a:r>
              <a:rPr lang="ru-RU" sz="3000" b="1" i="1" dirty="0" err="1">
                <a:solidFill>
                  <a:srgbClr val="C61E0C"/>
                </a:solidFill>
              </a:rPr>
              <a:t>Верхнехотемльский</a:t>
            </a:r>
            <a:r>
              <a:rPr lang="ru-RU" sz="3000" b="1" i="1" dirty="0">
                <a:solidFill>
                  <a:srgbClr val="C61E0C"/>
                </a:solidFill>
              </a:rPr>
              <a:t> сельсовет</a:t>
            </a: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</a:rPr>
              <a:t>» на </a:t>
            </a:r>
            <a:r>
              <a:rPr lang="ru-RU" sz="3000" b="1" i="1" dirty="0">
                <a:solidFill>
                  <a:srgbClr val="C61E0C"/>
                </a:solidFill>
                <a:latin typeface="Microsoft YaHei" pitchFamily="34" charset="-122"/>
              </a:rPr>
              <a:t>2023</a:t>
            </a:r>
            <a:r>
              <a:rPr lang="ru-RU" sz="3000" b="1" i="1" dirty="0">
                <a:solidFill>
                  <a:srgbClr val="C61E0C"/>
                </a:solidFill>
                <a:latin typeface="Georgia" pitchFamily="18" charset="0"/>
              </a:rPr>
              <a:t> год</a:t>
            </a:r>
          </a:p>
        </p:txBody>
      </p:sp>
      <p:grpSp>
        <p:nvGrpSpPr>
          <p:cNvPr id="27652" name="Group 3"/>
          <p:cNvGrpSpPr>
            <a:grpSpLocks/>
          </p:cNvGrpSpPr>
          <p:nvPr/>
        </p:nvGrpSpPr>
        <p:grpSpPr bwMode="auto">
          <a:xfrm>
            <a:off x="395288" y="1700213"/>
            <a:ext cx="8458200" cy="4459287"/>
            <a:chOff x="113" y="1162"/>
            <a:chExt cx="5328" cy="2809"/>
          </a:xfrm>
        </p:grpSpPr>
        <p:cxnSp>
          <p:nvCxnSpPr>
            <p:cNvPr id="27663" name="AutoShape 4"/>
            <p:cNvCxnSpPr>
              <a:cxnSpLocks noChangeShapeType="1"/>
              <a:stCxn id="27669" idx="0"/>
            </p:cNvCxnSpPr>
            <p:nvPr/>
          </p:nvCxnSpPr>
          <p:spPr bwMode="auto">
            <a:xfrm rot="16200000" flipV="1">
              <a:off x="3427" y="1633"/>
              <a:ext cx="565" cy="1867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7664" name="AutoShape 5"/>
            <p:cNvCxnSpPr>
              <a:cxnSpLocks noChangeShapeType="1"/>
              <a:stCxn id="27668" idx="0"/>
            </p:cNvCxnSpPr>
            <p:nvPr/>
          </p:nvCxnSpPr>
          <p:spPr bwMode="auto">
            <a:xfrm rot="16200000" flipV="1">
              <a:off x="2494" y="2567"/>
              <a:ext cx="565" cy="0"/>
            </a:xfrm>
            <a:prstGeom prst="bentConnector2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7665" name="AutoShape 6"/>
            <p:cNvCxnSpPr>
              <a:cxnSpLocks noChangeShapeType="1"/>
              <a:stCxn id="27667" idx="0"/>
            </p:cNvCxnSpPr>
            <p:nvPr/>
          </p:nvCxnSpPr>
          <p:spPr bwMode="auto">
            <a:xfrm rot="-5400000">
              <a:off x="1561" y="1635"/>
              <a:ext cx="565" cy="1864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grpSp>
          <p:nvGrpSpPr>
            <p:cNvPr id="27666" name="AutoShape 7"/>
            <p:cNvGrpSpPr>
              <a:grpSpLocks/>
            </p:cNvGrpSpPr>
            <p:nvPr/>
          </p:nvGrpSpPr>
          <p:grpSpPr bwMode="auto">
            <a:xfrm>
              <a:off x="1958" y="1144"/>
              <a:ext cx="1636" cy="1160"/>
              <a:chOff x="3108960" y="1816608"/>
              <a:chExt cx="2596896" cy="1840992"/>
            </a:xfrm>
          </p:grpSpPr>
          <p:pic>
            <p:nvPicPr>
              <p:cNvPr id="27670" name="AutoShape 7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08960" y="1816608"/>
                <a:ext cx="2596896" cy="1840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71" name="Text Box 9"/>
              <p:cNvSpPr txBox="1">
                <a:spLocks noChangeArrowheads="1"/>
              </p:cNvSpPr>
              <p:nvPr/>
            </p:nvSpPr>
            <p:spPr bwMode="auto">
              <a:xfrm>
                <a:off x="3227026" y="1931625"/>
                <a:ext cx="2361338" cy="1607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algn="ctr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200" b="1">
                    <a:solidFill>
                      <a:srgbClr val="FF0000"/>
                    </a:solidFill>
                    <a:latin typeface="Georgia" pitchFamily="18" charset="0"/>
                  </a:rPr>
                  <a:t>Доходы (всего)</a:t>
                </a:r>
              </a:p>
              <a:p>
                <a:pPr algn="ctr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200" b="1">
                    <a:solidFill>
                      <a:srgbClr val="FF0000"/>
                    </a:solidFill>
                  </a:rPr>
                  <a:t>3950522.00</a:t>
                </a:r>
                <a:r>
                  <a:rPr lang="ru-RU" sz="2200" b="1">
                    <a:solidFill>
                      <a:srgbClr val="FF0000"/>
                    </a:solidFill>
                    <a:latin typeface="Georgia" pitchFamily="18" charset="0"/>
                  </a:rPr>
                  <a:t> руб</a:t>
                </a:r>
                <a:r>
                  <a:rPr lang="ru-RU" sz="2200" b="1">
                    <a:solidFill>
                      <a:srgbClr val="FF0000"/>
                    </a:solidFill>
                  </a:rPr>
                  <a:t>лей в том числе</a:t>
                </a:r>
              </a:p>
            </p:txBody>
          </p:sp>
        </p:grpSp>
        <p:sp>
          <p:nvSpPr>
            <p:cNvPr id="27667" name="AutoShape 8"/>
            <p:cNvSpPr>
              <a:spLocks noChangeArrowheads="1"/>
            </p:cNvSpPr>
            <p:nvPr/>
          </p:nvSpPr>
          <p:spPr bwMode="auto">
            <a:xfrm>
              <a:off x="113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5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Налоговые 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1014691.00</a:t>
              </a:r>
            </a:p>
          </p:txBody>
        </p:sp>
        <p:sp>
          <p:nvSpPr>
            <p:cNvPr id="27668" name="AutoShape 9"/>
            <p:cNvSpPr>
              <a:spLocks noChangeArrowheads="1"/>
            </p:cNvSpPr>
            <p:nvPr/>
          </p:nvSpPr>
          <p:spPr bwMode="auto">
            <a:xfrm>
              <a:off x="1978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5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Неналоговые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2702500.00</a:t>
              </a:r>
            </a:p>
          </p:txBody>
        </p:sp>
        <p:sp>
          <p:nvSpPr>
            <p:cNvPr id="27669" name="AutoShape 10"/>
            <p:cNvSpPr>
              <a:spLocks noChangeArrowheads="1"/>
            </p:cNvSpPr>
            <p:nvPr/>
          </p:nvSpPr>
          <p:spPr bwMode="auto">
            <a:xfrm>
              <a:off x="3844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5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Безвозмездные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 поступления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603078.</a:t>
              </a:r>
              <a:r>
                <a:rPr lang="ru-RU" sz="2000" b="1" dirty="0">
                  <a:solidFill>
                    <a:srgbClr val="FF0000"/>
                  </a:solidFill>
                </a:rPr>
                <a:t>00руб.</a:t>
              </a:r>
            </a:p>
          </p:txBody>
        </p:sp>
      </p:grpSp>
      <p:grpSp>
        <p:nvGrpSpPr>
          <p:cNvPr id="27653" name="Group 3"/>
          <p:cNvGrpSpPr>
            <a:grpSpLocks/>
          </p:cNvGrpSpPr>
          <p:nvPr/>
        </p:nvGrpSpPr>
        <p:grpSpPr bwMode="auto">
          <a:xfrm>
            <a:off x="1663701" y="1412875"/>
            <a:ext cx="5922963" cy="2974975"/>
            <a:chOff x="912" y="975"/>
            <a:chExt cx="3731" cy="1874"/>
          </a:xfrm>
        </p:grpSpPr>
        <p:cxnSp>
          <p:nvCxnSpPr>
            <p:cNvPr id="27654" name="AutoShape 4"/>
            <p:cNvCxnSpPr>
              <a:cxnSpLocks noChangeShapeType="1"/>
            </p:cNvCxnSpPr>
            <p:nvPr/>
          </p:nvCxnSpPr>
          <p:spPr bwMode="auto">
            <a:xfrm rot="16200000" flipV="1">
              <a:off x="3427" y="1633"/>
              <a:ext cx="565" cy="1867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7655" name="AutoShape 5"/>
            <p:cNvCxnSpPr>
              <a:cxnSpLocks noChangeShapeType="1"/>
            </p:cNvCxnSpPr>
            <p:nvPr/>
          </p:nvCxnSpPr>
          <p:spPr bwMode="auto">
            <a:xfrm rot="16200000" flipV="1">
              <a:off x="2494" y="2567"/>
              <a:ext cx="565" cy="0"/>
            </a:xfrm>
            <a:prstGeom prst="bentConnector2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27656" name="AutoShape 6"/>
            <p:cNvCxnSpPr>
              <a:cxnSpLocks noChangeShapeType="1"/>
            </p:cNvCxnSpPr>
            <p:nvPr/>
          </p:nvCxnSpPr>
          <p:spPr bwMode="auto">
            <a:xfrm rot="-5400000">
              <a:off x="1561" y="1635"/>
              <a:ext cx="565" cy="1864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grpSp>
          <p:nvGrpSpPr>
            <p:cNvPr id="27657" name="AutoShape 7"/>
            <p:cNvGrpSpPr>
              <a:grpSpLocks/>
            </p:cNvGrpSpPr>
            <p:nvPr/>
          </p:nvGrpSpPr>
          <p:grpSpPr bwMode="auto">
            <a:xfrm>
              <a:off x="1958" y="975"/>
              <a:ext cx="1636" cy="1329"/>
              <a:chOff x="3108960" y="1548394"/>
              <a:chExt cx="2596896" cy="2109206"/>
            </a:xfrm>
          </p:grpSpPr>
          <p:pic>
            <p:nvPicPr>
              <p:cNvPr id="27661" name="AutoShape 7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08960" y="1816608"/>
                <a:ext cx="2596896" cy="1840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62" name="Text Box 21"/>
              <p:cNvSpPr txBox="1">
                <a:spLocks noChangeArrowheads="1"/>
              </p:cNvSpPr>
              <p:nvPr/>
            </p:nvSpPr>
            <p:spPr bwMode="auto">
              <a:xfrm>
                <a:off x="3140707" y="1548394"/>
                <a:ext cx="2534990" cy="1990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algn="ctr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200" b="1" dirty="0">
                    <a:solidFill>
                      <a:srgbClr val="FF0000"/>
                    </a:solidFill>
                    <a:latin typeface="Georgia" pitchFamily="18" charset="0"/>
                  </a:rPr>
                  <a:t>Доходы (всего)</a:t>
                </a:r>
              </a:p>
              <a:p>
                <a:pPr algn="ctr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200" b="1" dirty="0">
                    <a:solidFill>
                      <a:srgbClr val="FF0000"/>
                    </a:solidFill>
                  </a:rPr>
                  <a:t>4320269,00</a:t>
                </a:r>
                <a:r>
                  <a:rPr lang="ru-RU" sz="2200" b="1" dirty="0">
                    <a:solidFill>
                      <a:srgbClr val="FF0000"/>
                    </a:solidFill>
                    <a:latin typeface="Georgia" pitchFamily="18" charset="0"/>
                  </a:rPr>
                  <a:t>руб</a:t>
                </a:r>
                <a:r>
                  <a:rPr lang="ru-RU" sz="2200" b="1" dirty="0">
                    <a:solidFill>
                      <a:srgbClr val="FF0000"/>
                    </a:solidFill>
                  </a:rPr>
                  <a:t>лей в том числе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>
                <a:solidFill>
                  <a:srgbClr val="C61E0C"/>
                </a:solidFill>
              </a:rPr>
              <a:t>Доходы бюджета муниципального образования «</a:t>
            </a:r>
            <a:r>
              <a:rPr lang="ru-RU" sz="2800" b="1" i="1" dirty="0" err="1">
                <a:solidFill>
                  <a:srgbClr val="C61E0C"/>
                </a:solidFill>
              </a:rPr>
              <a:t>Верхнехотемльский</a:t>
            </a:r>
            <a:r>
              <a:rPr lang="ru-RU" sz="2800" b="1" i="1" dirty="0">
                <a:solidFill>
                  <a:srgbClr val="C61E0C"/>
                </a:solidFill>
              </a:rPr>
              <a:t> сельсовет» на 2024 год</a:t>
            </a:r>
            <a:br>
              <a:rPr lang="ru-RU" sz="2400" b="1" i="1" dirty="0">
                <a:solidFill>
                  <a:srgbClr val="C61E0C"/>
                </a:solidFill>
              </a:rPr>
            </a:br>
            <a:endParaRPr lang="ru-RU" sz="2400" b="1" i="1" dirty="0">
              <a:solidFill>
                <a:srgbClr val="C61E0C"/>
              </a:solidFill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153400" cy="3730625"/>
          </a:xfrm>
        </p:spPr>
        <p:txBody>
          <a:bodyPr/>
          <a:lstStyle/>
          <a:p>
            <a:pPr lvl="4">
              <a:buFont typeface="Times New Roman" pitchFamily="18" charset="0"/>
              <a:buNone/>
            </a:pP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9144000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468313" y="2492375"/>
            <a:ext cx="8458200" cy="4171950"/>
            <a:chOff x="113" y="1162"/>
            <a:chExt cx="5328" cy="2809"/>
          </a:xfrm>
        </p:grpSpPr>
        <p:cxnSp>
          <p:nvCxnSpPr>
            <p:cNvPr id="37893" name="AutoShape 4"/>
            <p:cNvCxnSpPr>
              <a:cxnSpLocks noChangeShapeType="1"/>
              <a:stCxn id="37899" idx="0"/>
            </p:cNvCxnSpPr>
            <p:nvPr/>
          </p:nvCxnSpPr>
          <p:spPr bwMode="auto">
            <a:xfrm rot="16200000" flipV="1">
              <a:off x="3427" y="1633"/>
              <a:ext cx="565" cy="1867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7894" name="AutoShape 5"/>
            <p:cNvCxnSpPr>
              <a:cxnSpLocks noChangeShapeType="1"/>
              <a:stCxn id="37898" idx="0"/>
            </p:cNvCxnSpPr>
            <p:nvPr/>
          </p:nvCxnSpPr>
          <p:spPr bwMode="auto">
            <a:xfrm rot="16200000" flipV="1">
              <a:off x="2494" y="2567"/>
              <a:ext cx="565" cy="0"/>
            </a:xfrm>
            <a:prstGeom prst="bentConnector2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cxnSp>
          <p:nvCxnSpPr>
            <p:cNvPr id="37895" name="AutoShape 6"/>
            <p:cNvCxnSpPr>
              <a:cxnSpLocks noChangeShapeType="1"/>
              <a:stCxn id="37897" idx="0"/>
            </p:cNvCxnSpPr>
            <p:nvPr/>
          </p:nvCxnSpPr>
          <p:spPr bwMode="auto">
            <a:xfrm rot="-5400000">
              <a:off x="1561" y="1635"/>
              <a:ext cx="565" cy="1864"/>
            </a:xfrm>
            <a:prstGeom prst="bentConnector3">
              <a:avLst>
                <a:gd name="adj1" fmla="val 49778"/>
              </a:avLst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</p:spPr>
        </p:cxnSp>
        <p:grpSp>
          <p:nvGrpSpPr>
            <p:cNvPr id="37896" name="AutoShape 7"/>
            <p:cNvGrpSpPr>
              <a:grpSpLocks/>
            </p:cNvGrpSpPr>
            <p:nvPr/>
          </p:nvGrpSpPr>
          <p:grpSpPr bwMode="auto">
            <a:xfrm>
              <a:off x="1958" y="1144"/>
              <a:ext cx="1636" cy="1160"/>
              <a:chOff x="3108960" y="1816608"/>
              <a:chExt cx="2596896" cy="1840992"/>
            </a:xfrm>
          </p:grpSpPr>
          <p:pic>
            <p:nvPicPr>
              <p:cNvPr id="37900" name="AutoShape 7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08960" y="1816608"/>
                <a:ext cx="2596896" cy="18409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901" name="Text Box 11"/>
              <p:cNvSpPr txBox="1">
                <a:spLocks noChangeArrowheads="1"/>
              </p:cNvSpPr>
              <p:nvPr/>
            </p:nvSpPr>
            <p:spPr bwMode="auto">
              <a:xfrm>
                <a:off x="3227026" y="1931625"/>
                <a:ext cx="2361338" cy="1607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algn="ctr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200" b="1" dirty="0">
                    <a:solidFill>
                      <a:srgbClr val="FF0000"/>
                    </a:solidFill>
                    <a:latin typeface="Georgia" pitchFamily="18" charset="0"/>
                  </a:rPr>
                  <a:t>Доходы (всего)</a:t>
                </a:r>
              </a:p>
              <a:p>
                <a:pPr algn="ctr">
                  <a:buSzPct val="10000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ru-RU" sz="2200" b="1" dirty="0">
                    <a:solidFill>
                      <a:srgbClr val="FF0000"/>
                    </a:solidFill>
                  </a:rPr>
                  <a:t>4263494,00</a:t>
                </a:r>
                <a:r>
                  <a:rPr lang="ru-RU" sz="2200" b="1" dirty="0">
                    <a:solidFill>
                      <a:srgbClr val="FF0000"/>
                    </a:solidFill>
                    <a:latin typeface="Georgia" pitchFamily="18" charset="0"/>
                  </a:rPr>
                  <a:t> руб</a:t>
                </a:r>
                <a:r>
                  <a:rPr lang="ru-RU" sz="2200" b="1" dirty="0">
                    <a:solidFill>
                      <a:srgbClr val="FF0000"/>
                    </a:solidFill>
                  </a:rPr>
                  <a:t>лей в том числе</a:t>
                </a:r>
              </a:p>
            </p:txBody>
          </p:sp>
        </p:grpSp>
        <p:sp>
          <p:nvSpPr>
            <p:cNvPr id="37897" name="AutoShape 8"/>
            <p:cNvSpPr>
              <a:spLocks noChangeArrowheads="1"/>
            </p:cNvSpPr>
            <p:nvPr/>
          </p:nvSpPr>
          <p:spPr bwMode="auto">
            <a:xfrm>
              <a:off x="113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Налоговые 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1,16561.00 руб.</a:t>
              </a:r>
            </a:p>
          </p:txBody>
        </p:sp>
        <p:sp>
          <p:nvSpPr>
            <p:cNvPr id="37898" name="AutoShape 9"/>
            <p:cNvSpPr>
              <a:spLocks noChangeArrowheads="1"/>
            </p:cNvSpPr>
            <p:nvPr/>
          </p:nvSpPr>
          <p:spPr bwMode="auto">
            <a:xfrm>
              <a:off x="1978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Неналоговые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Доходы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2702500.00 руб.</a:t>
              </a:r>
            </a:p>
          </p:txBody>
        </p:sp>
        <p:sp>
          <p:nvSpPr>
            <p:cNvPr id="37899" name="AutoShape 10"/>
            <p:cNvSpPr>
              <a:spLocks noChangeArrowheads="1"/>
            </p:cNvSpPr>
            <p:nvPr/>
          </p:nvSpPr>
          <p:spPr bwMode="auto">
            <a:xfrm>
              <a:off x="3844" y="2849"/>
              <a:ext cx="1597" cy="11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4">
                <a:alphaModFix amt="50000"/>
              </a:blip>
              <a:srcRect/>
              <a:tile tx="0" ty="0" sx="100000" sy="100000" flip="none" algn="tl"/>
            </a:blipFill>
            <a:ln w="44280" cap="sq">
              <a:solidFill>
                <a:srgbClr val="690AC8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Безвозмездные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Georgia" pitchFamily="18" charset="0"/>
                </a:rPr>
                <a:t> поступления</a:t>
              </a:r>
            </a:p>
            <a:p>
              <a:pPr algn="ct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 dirty="0">
                  <a:solidFill>
                    <a:srgbClr val="FF0000"/>
                  </a:solidFill>
                </a:rPr>
                <a:t>544433.00 руб.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2226</TotalTime>
  <Words>1709</Words>
  <Application>Microsoft Office PowerPoint</Application>
  <PresentationFormat>Экран (4:3)</PresentationFormat>
  <Paragraphs>382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Microsoft YaHei</vt:lpstr>
      <vt:lpstr>Arial</vt:lpstr>
      <vt:lpstr>Calibri</vt:lpstr>
      <vt:lpstr>Constantia</vt:lpstr>
      <vt:lpstr>Georgia</vt:lpstr>
      <vt:lpstr>Times New Roman</vt:lpstr>
      <vt:lpstr>Trebuchet MS</vt:lpstr>
      <vt:lpstr>Тема Office</vt:lpstr>
      <vt:lpstr>БЮДЖЕТ ДЛЯ ГРАЖДАН муниципального образования «Верхнехотемльский сельсовет» Фатежского района Курской области на  2023 год и плановый период 2024-2025гг </vt:lpstr>
      <vt:lpstr>  Муниципальный бюджет – это форма  образования и расходования денежных средств, предназначенных для финансового обеспечения задач и функций органов местного самоуправления  </vt:lpstr>
      <vt:lpstr>Презентация PowerPoint</vt:lpstr>
      <vt:lpstr>Презентация PowerPoint</vt:lpstr>
      <vt:lpstr>Презентация PowerPoint</vt:lpstr>
      <vt:lpstr>Составление бюджета основывается на: </vt:lpstr>
      <vt:lpstr> Основные параметры бюджета  муниципального образования  «Верхнехотемльский сельсовет» Фатежского района Курской области на 2023 год и плановый период 2024-2025гг</vt:lpstr>
      <vt:lpstr>Презентация PowerPoint</vt:lpstr>
      <vt:lpstr>Доходы бюджета муниципального образования «Верхнехотемльский сельсовет» на 2024 год </vt:lpstr>
      <vt:lpstr>Доходы бюджета муниципального образования «Верхнехотемльский сельсовет» на 2025 год </vt:lpstr>
      <vt:lpstr>РАСХОДЫ БЮДЖЕТА МУНИЦИПАЛЬНОГО ОБРАЗОВАНИЯ «ВЕРХНЕХОТЕМЛЬСКИЙ СЕЛЬСОВЕТ»  ФАТЕЖСКОГО РАЙОНА  КУРСКОЙ ОБЛАСТИ НА 2023 ГОД И ПЛАНОВЫЙ ПЕРИОД 2024 И 2025 ГОДОВ (руб.)</vt:lpstr>
      <vt:lpstr>  «ПРОГРАММНАЯ» СТРУКТУРА БЮДЖЕТ МУНИЦИПАЛЬНОГО ОБРАЗОВАНИЯ «ВЕРХНЕХОТЕМЛЬСКИЙ СЕЛЬСОВЕТ»  ФАТЕЖСКОГО РАЙОНА  КУРСКОЙ ОБЛАСТИ НА 2023 ГОД И ПЛАНОВЫЙ ПЕРИОД 2024 И 2025 ГОДОВ</vt:lpstr>
      <vt:lpstr>Расходы на общегосударственные вопросы  муниципального образования «Верхнехотемльский сельсовет» Фатежского района  Курской области (рублей.)</vt:lpstr>
      <vt:lpstr>Прогноз социально-экономического развития муниципального образования «Верхнехотемльский сельсовет»       Фатежского района Курской области на 2023-2025 годы </vt:lpstr>
      <vt:lpstr> ПОЯСНИТЕЛЬНАЯ ЗАПИСКА                                                                                                   К  ПРОЕКТУ   БЮДЖЕТА  МУНИЦИПАЛЬНОГО ОБРАЗОВАНИЯ  «ВЕРХНЕХОТЕМЛЬСКИЙ СЕЛЬСОВЕТ»  ФАТЕЖСКОГО РАЙОНА КУРСКОЙ ОБЛАСТИ  НА 2023 ГОД И ПЛАНОВЫЙ ПЕРИОД 2024 И 2025 ГОДОВ 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    муниципального образования «Стакановский сельсовет» Черемисиновского района Курской области на 2015 год  и на плановый период  2016 и 2017 годов</dc:title>
  <dc:creator>Admin</dc:creator>
  <cp:lastModifiedBy>Пользователь</cp:lastModifiedBy>
  <cp:revision>118</cp:revision>
  <cp:lastPrinted>1601-01-01T00:00:00Z</cp:lastPrinted>
  <dcterms:created xsi:type="dcterms:W3CDTF">2014-12-29T18:34:03Z</dcterms:created>
  <dcterms:modified xsi:type="dcterms:W3CDTF">2022-12-04T19:19:19Z</dcterms:modified>
</cp:coreProperties>
</file>